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56" r:id="rId2"/>
    <p:sldId id="341" r:id="rId3"/>
    <p:sldId id="336" r:id="rId4"/>
    <p:sldId id="330" r:id="rId5"/>
    <p:sldId id="331" r:id="rId6"/>
    <p:sldId id="328" r:id="rId7"/>
    <p:sldId id="264" r:id="rId8"/>
    <p:sldId id="265" r:id="rId9"/>
    <p:sldId id="266" r:id="rId10"/>
    <p:sldId id="334" r:id="rId11"/>
    <p:sldId id="272" r:id="rId12"/>
    <p:sldId id="271" r:id="rId13"/>
    <p:sldId id="275" r:id="rId14"/>
    <p:sldId id="278" r:id="rId15"/>
    <p:sldId id="333" r:id="rId16"/>
    <p:sldId id="279" r:id="rId17"/>
    <p:sldId id="280" r:id="rId18"/>
    <p:sldId id="357" r:id="rId19"/>
    <p:sldId id="283" r:id="rId20"/>
    <p:sldId id="306" r:id="rId21"/>
    <p:sldId id="273" r:id="rId22"/>
    <p:sldId id="290" r:id="rId23"/>
    <p:sldId id="287" r:id="rId24"/>
    <p:sldId id="309" r:id="rId25"/>
    <p:sldId id="314" r:id="rId26"/>
    <p:sldId id="313" r:id="rId27"/>
    <p:sldId id="315" r:id="rId28"/>
    <p:sldId id="324" r:id="rId29"/>
    <p:sldId id="288" r:id="rId30"/>
    <p:sldId id="325" r:id="rId31"/>
    <p:sldId id="289" r:id="rId32"/>
    <p:sldId id="326" r:id="rId33"/>
    <p:sldId id="327" r:id="rId34"/>
    <p:sldId id="344" r:id="rId35"/>
    <p:sldId id="345" r:id="rId36"/>
    <p:sldId id="291" r:id="rId37"/>
    <p:sldId id="311" r:id="rId38"/>
    <p:sldId id="294" r:id="rId39"/>
    <p:sldId id="312" r:id="rId40"/>
    <p:sldId id="293" r:id="rId41"/>
    <p:sldId id="346" r:id="rId42"/>
    <p:sldId id="348" r:id="rId43"/>
    <p:sldId id="347" r:id="rId44"/>
    <p:sldId id="358" r:id="rId45"/>
    <p:sldId id="296" r:id="rId46"/>
    <p:sldId id="297" r:id="rId47"/>
    <p:sldId id="307" r:id="rId48"/>
    <p:sldId id="299" r:id="rId49"/>
    <p:sldId id="295" r:id="rId50"/>
    <p:sldId id="301" r:id="rId51"/>
    <p:sldId id="320" r:id="rId52"/>
    <p:sldId id="321" r:id="rId53"/>
    <p:sldId id="304" r:id="rId54"/>
    <p:sldId id="353" r:id="rId55"/>
    <p:sldId id="354" r:id="rId56"/>
    <p:sldId id="355" r:id="rId57"/>
    <p:sldId id="356" r:id="rId58"/>
    <p:sldId id="359" r:id="rId59"/>
    <p:sldId id="302" r:id="rId6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vacs Geza" initials="KG" lastIdx="2" clrIdx="0">
    <p:extLst>
      <p:ext uri="{19B8F6BF-5375-455C-9EA6-DF929625EA0E}">
        <p15:presenceInfo xmlns:p15="http://schemas.microsoft.com/office/powerpoint/2012/main" userId="908336bc46bb3e7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3F6"/>
    <a:srgbClr val="C9E3F6"/>
    <a:srgbClr val="F9EA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F46230-9A79-764D-AD9C-8E9853F915E7}" v="1" dt="2019-04-23T19:12:04.4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77" autoAdjust="0"/>
    <p:restoredTop sz="94663" autoAdjust="0"/>
  </p:normalViewPr>
  <p:slideViewPr>
    <p:cSldViewPr snapToGrid="0">
      <p:cViewPr varScale="1">
        <p:scale>
          <a:sx n="94" d="100"/>
          <a:sy n="94" d="100"/>
        </p:scale>
        <p:origin x="216" y="688"/>
      </p:cViewPr>
      <p:guideLst/>
    </p:cSldViewPr>
  </p:slideViewPr>
  <p:outlineViewPr>
    <p:cViewPr>
      <p:scale>
        <a:sx n="33" d="100"/>
        <a:sy n="33" d="100"/>
      </p:scale>
      <p:origin x="0" y="-270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5202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ommentAuthors" Target="commentAuthor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1D056389-829D-48B7-B338-7BBA7D5C4B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8F8BC9E-5D6A-4ECD-9452-CDDD97E1F6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5B59BC-42F0-4B53-B3D9-6CCA445C4269}" type="datetime1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810FBE6-62A8-4721-9D32-C49B7BD270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204A791-C3F3-4B2D-B153-56362179F6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BA76B-5520-47A6-AC27-1BBF867D38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6950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74B9F-278C-4542-B41F-0DB828DA445E}" type="datetime1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6C47EA-B018-4551-B77F-0619C6655F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4449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6840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Missing y axis label. Specify that when measuring attrition we are all using new users</a:t>
            </a:r>
          </a:p>
          <a:p>
            <a:r>
              <a:rPr lang="en-US" altLang="zh-CN" dirty="0"/>
              <a:t>Literature on just on time interventions. </a:t>
            </a:r>
            <a:r>
              <a:rPr lang="en-US" altLang="zh-CN" dirty="0" err="1"/>
              <a:t>Klanska</a:t>
            </a:r>
            <a:r>
              <a:rPr lang="en-US" altLang="zh-CN" dirty="0"/>
              <a:t> </a:t>
            </a:r>
            <a:r>
              <a:rPr lang="en-US" altLang="zh-CN" dirty="0" err="1"/>
              <a:t>schuller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9314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Missing y axis label. Specify that when measuring attrition we are all using new users</a:t>
            </a:r>
          </a:p>
          <a:p>
            <a:r>
              <a:rPr lang="en-US" altLang="zh-CN" dirty="0"/>
              <a:t>Literature on just on time interventions. </a:t>
            </a:r>
            <a:r>
              <a:rPr lang="en-US" altLang="zh-CN" dirty="0" err="1"/>
              <a:t>Klanska</a:t>
            </a:r>
            <a:r>
              <a:rPr lang="en-US" altLang="zh-CN" dirty="0"/>
              <a:t> </a:t>
            </a:r>
            <a:r>
              <a:rPr lang="en-US" altLang="zh-CN" dirty="0" err="1"/>
              <a:t>schuller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9112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Missing y axis label. Specify that when measuring attrition we are all using new users</a:t>
            </a:r>
          </a:p>
          <a:p>
            <a:r>
              <a:rPr lang="en-US" altLang="zh-CN" dirty="0"/>
              <a:t>Literature on just on time interventions. </a:t>
            </a:r>
            <a:r>
              <a:rPr lang="en-US" altLang="zh-CN" dirty="0" err="1"/>
              <a:t>Klanska</a:t>
            </a:r>
            <a:r>
              <a:rPr lang="en-US" altLang="zh-CN" dirty="0"/>
              <a:t> </a:t>
            </a:r>
            <a:r>
              <a:rPr lang="en-US" altLang="zh-CN" dirty="0" err="1"/>
              <a:t>schuller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3997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Missing y axis label. Specify that when measuring attrition we are all using new users</a:t>
            </a:r>
          </a:p>
          <a:p>
            <a:r>
              <a:rPr lang="en-US" altLang="zh-CN" dirty="0"/>
              <a:t>Literature on just on time interventions. </a:t>
            </a:r>
            <a:r>
              <a:rPr lang="en-US" altLang="zh-CN" dirty="0" err="1"/>
              <a:t>Klanska</a:t>
            </a:r>
            <a:r>
              <a:rPr lang="en-US" altLang="zh-CN" dirty="0"/>
              <a:t> </a:t>
            </a:r>
            <a:r>
              <a:rPr lang="en-US" altLang="zh-CN" dirty="0" err="1"/>
              <a:t>schuller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4674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Missing y axis label. Specify that when measuring attrition we are all using new users</a:t>
            </a:r>
          </a:p>
          <a:p>
            <a:r>
              <a:rPr lang="en-US" altLang="zh-CN" dirty="0"/>
              <a:t>Literature on just on time interventions. </a:t>
            </a:r>
            <a:r>
              <a:rPr lang="en-US" altLang="zh-CN" dirty="0" err="1"/>
              <a:t>Klanska</a:t>
            </a:r>
            <a:r>
              <a:rPr lang="en-US" altLang="zh-CN" dirty="0"/>
              <a:t> </a:t>
            </a:r>
            <a:r>
              <a:rPr lang="en-US" altLang="zh-CN" dirty="0" err="1"/>
              <a:t>schuller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1794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5A68D9-89E2-4552-A16A-C6D8DDE76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74B73D3-947E-4F1C-8A5F-E0943269A7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57975A-13DE-4760-B857-0C8CE85AB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15D36-C67E-4FCD-8C70-0C973CA52C27}" type="datetime1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EE0D36-9A81-4D01-A671-7916F013F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80D63B-4616-43BB-B39D-85DF02782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48775-1956-4540-A3F2-04AC6B72B2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073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1B2CF-A4F0-4D28-A45B-52D283550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09818CE-C19A-4678-A5F4-8F71CB88D3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EC6E63-BFD4-4CD3-8978-FDB760795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F4186-8D3E-45B7-80DF-8645D800E839}" type="datetime1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F3C794-62EA-41B3-B8F0-4E1E3D36F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19CBE8-CCD1-4EF5-B1E4-1A844582E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48775-1956-4540-A3F2-04AC6B72B2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436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8377C21-BCCD-445C-B83B-CDCC4D2880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F21A2DD-653A-434B-99CF-FB8833639A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A8874A-2B5F-4149-9254-7585609CA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771FB-449B-4C79-95B7-FEF2A738E17A}" type="datetime1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7C6A52-97AA-4742-8D8F-E7CBEFCE5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D50196-9081-4FB7-B089-B95E35827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48775-1956-4540-A3F2-04AC6B72B2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592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B848C2-D5F3-4975-B3B9-54A1F05DF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5B6A94-F08C-434F-8187-DAB9C4FF0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DD899E-7917-429F-AF5D-B16E93D42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4D4B3-60F7-4F37-985F-CD5D2FD22763}" type="datetime1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350CF1-505D-4A35-8F6B-DC4C5AD70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EAF750-DA05-490D-A92F-08D127E2A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48775-1956-4540-A3F2-04AC6B72B2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070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40F784-8354-43FE-B989-A58E8C08F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4AD4C9-0322-4F85-84AF-523D81390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2C8E85-A316-4D6C-835B-C8607C550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7EC9B-8251-4C72-8A5E-4C3D2D51C80C}" type="datetime1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471FB2-DE62-4ECB-B4B8-BCA19B117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FB6C0C-E3C9-49CD-A600-828103CF1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48775-1956-4540-A3F2-04AC6B72B2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2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6D64B2-8F47-434A-9670-FE196F8F3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208D72-C218-4AE9-AA32-B842A436DE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F6F917-9261-4EBA-97F7-B27C8FC6FF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FD687FB-2FFD-47D0-BBC4-D860D653F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25EB1-692A-4BD9-9CB5-8430BA429898}" type="datetime1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D448D35-60F7-4BA2-B84F-880633C2A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76C363-AB88-4F97-A651-C024A823B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48775-1956-4540-A3F2-04AC6B72B2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8158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B324A2-DDCC-4762-8ECE-529C40866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BC3E80-EDDF-465D-81F9-264BF92C5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7B30171-670B-4EBA-BFFD-A97AC68B7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5F1B36C-7E59-4546-8495-3A17250150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01E26C4-3B73-41AB-BB38-DD1941E19B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E2F6A79-1913-4266-8B2D-55FFB7344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2DC0A-B1C1-46ED-A504-086A4E316199}" type="datetime1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22D9187-76DF-493A-A4BC-DB957EF5B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DE0320C-6CD8-44F5-97FF-6E10F7994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48775-1956-4540-A3F2-04AC6B72B2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934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6EA64-3FC6-470A-AFB1-9FE59522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9CFC499-D21B-4722-8BEC-B34BC96B3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B25CF-ACE8-4E89-BF68-387F0FA09076}" type="datetime1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095E3FB-FDF6-4796-A4BC-F6FCBA9E9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30B329-3EC0-4A1D-A408-F8496F770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48775-1956-4540-A3F2-04AC6B72B2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5621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29C863F-7674-4074-928F-4B304FA86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A6E7A-9637-4D28-9924-C8FC1224894E}" type="datetime1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7220904-E6B4-4D15-A616-100DD4806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653269-CD86-4D11-9028-3CE25CF5A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48775-1956-4540-A3F2-04AC6B72B2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1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1565B5-0589-4037-8197-AFB823A3A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B840B0-7940-474A-95B1-A9BC4E560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DEBDCA-3276-44CE-B358-129366A4C3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8AFDAEE-B9F3-431A-966D-426628785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1558-5F85-4558-BA22-58D081F404F5}" type="datetime1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4E41EF4-D01C-41B2-B6CD-3F2DE5FEA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84D2451-F202-4F5E-9684-02C29C090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48775-1956-4540-A3F2-04AC6B72B2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0688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336239-2706-4A7A-9B2E-E082DC1F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5E2D1FA-FAD3-456A-AC8B-4060F9CEFB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C7030E-2E11-425D-A0DE-E07D1B73EC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90A6385-A379-43A4-BEB6-3124F1925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39DFA-ECA5-4C31-9DFB-C71D5F772D83}" type="datetime1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8C7C74D-1987-4676-B5DB-5EB6D9034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84DE07-A039-4B82-A1E1-48F54809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48775-1956-4540-A3F2-04AC6B72B2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581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AF0917F-647B-4C8A-A844-7B7E7816A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E29DD9-00CA-425E-88C6-DF3633075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F39415-8200-4F95-8DDC-AD70AAD698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D534C-96C8-45A9-A90A-10939C1182F1}" type="datetime1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033FD6-4284-498E-838F-CBFC219591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48BC27-B36F-4A9E-BED0-6370419274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948775-1956-4540-A3F2-04AC6B72B2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6106F2-DFC7-4AD7-A73E-96162CACC6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Rotating online behavior change interventions increases effectiveness but also increases attrition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544919C-060C-4CD5-B9D9-0465FA4E52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618288"/>
          </a:xfrm>
        </p:spPr>
        <p:txBody>
          <a:bodyPr>
            <a:normAutofit lnSpcReduction="10000"/>
          </a:bodyPr>
          <a:lstStyle/>
          <a:p>
            <a:endParaRPr lang="en-US" altLang="zh-CN" dirty="0"/>
          </a:p>
          <a:p>
            <a:r>
              <a:rPr lang="en-US" altLang="zh-CN" b="1" dirty="0" err="1"/>
              <a:t>Geza</a:t>
            </a:r>
            <a:r>
              <a:rPr lang="en-US" altLang="zh-CN" b="1" dirty="0"/>
              <a:t> Kovacs</a:t>
            </a:r>
          </a:p>
          <a:p>
            <a:r>
              <a:rPr lang="en-US" altLang="zh-CN" dirty="0" err="1"/>
              <a:t>Zhengxuan</a:t>
            </a:r>
            <a:r>
              <a:rPr lang="en-US" altLang="zh-CN" dirty="0"/>
              <a:t> Wu</a:t>
            </a:r>
          </a:p>
          <a:p>
            <a:r>
              <a:rPr lang="en-US" altLang="zh-CN" dirty="0"/>
              <a:t>Michael Bernstein</a:t>
            </a:r>
          </a:p>
          <a:p>
            <a:endParaRPr lang="en-US" altLang="zh-CN" dirty="0"/>
          </a:p>
          <a:p>
            <a:r>
              <a:rPr lang="en-US" altLang="zh-CN" dirty="0"/>
              <a:t>Stanford HCI Group</a:t>
            </a:r>
          </a:p>
        </p:txBody>
      </p:sp>
    </p:spTree>
    <p:extLst>
      <p:ext uri="{BB962C8B-B14F-4D97-AF65-F5344CB8AC3E}">
        <p14:creationId xmlns:p14="http://schemas.microsoft.com/office/powerpoint/2010/main" val="2312711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141DF86-ECF0-414D-8B87-A489E9265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altLang="zh-CN" dirty="0">
                <a:solidFill>
                  <a:schemeClr val="accent1"/>
                </a:solidFill>
              </a:rPr>
              <a:t>Why study novelty effects in online behavior change?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7822F6-4B05-40E7-9E95-06819AB2A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zh-CN" sz="2400" dirty="0"/>
              <a:t>Can measure effectiveness (time spent per visit)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Many interventions possible (can modify sites)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Can frequently alter interventions (can change intervention every visit)</a:t>
            </a:r>
          </a:p>
        </p:txBody>
      </p:sp>
    </p:spTree>
    <p:extLst>
      <p:ext uri="{BB962C8B-B14F-4D97-AF65-F5344CB8AC3E}">
        <p14:creationId xmlns:p14="http://schemas.microsoft.com/office/powerpoint/2010/main" val="998954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4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AD1D25-3954-4E11-B0E1-EAF3555B0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altLang="zh-CN" sz="2400" dirty="0"/>
              <a:t>Motivation</a:t>
            </a:r>
          </a:p>
          <a:p>
            <a:r>
              <a:rPr lang="en-US" altLang="zh-CN" sz="2400" b="1" dirty="0"/>
              <a:t>The </a:t>
            </a:r>
            <a:r>
              <a:rPr lang="en-US" altLang="zh-CN" sz="2400" b="1" dirty="0" err="1"/>
              <a:t>Habitlab</a:t>
            </a:r>
            <a:r>
              <a:rPr lang="en-US" altLang="zh-CN" sz="2400" b="1" dirty="0"/>
              <a:t> Chrome Extension</a:t>
            </a:r>
          </a:p>
          <a:p>
            <a:r>
              <a:rPr lang="en-US" altLang="zh-CN" sz="2400" dirty="0"/>
              <a:t>Study 1</a:t>
            </a:r>
          </a:p>
          <a:p>
            <a:r>
              <a:rPr lang="en-US" altLang="zh-CN" sz="2400" dirty="0"/>
              <a:t>Study 2</a:t>
            </a:r>
          </a:p>
          <a:p>
            <a:r>
              <a:rPr lang="en-US" altLang="zh-CN" sz="2400" dirty="0"/>
              <a:t>Qualitative feedback</a:t>
            </a:r>
          </a:p>
          <a:p>
            <a:r>
              <a:rPr lang="en-US" altLang="zh-CN" sz="2400" dirty="0"/>
              <a:t>Study 3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95609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AD1D25-3954-4E11-B0E1-EAF3555B0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61" y="462964"/>
            <a:ext cx="3363974" cy="60759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4000" dirty="0">
                <a:solidFill>
                  <a:schemeClr val="bg1"/>
                </a:solidFill>
              </a:rPr>
              <a:t>HabitLab</a:t>
            </a:r>
          </a:p>
          <a:p>
            <a:pPr marL="0" indent="0">
              <a:buNone/>
            </a:pPr>
            <a:endParaRPr lang="en-US" altLang="zh-CN" sz="4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sz="4000" dirty="0">
                <a:solidFill>
                  <a:schemeClr val="bg1"/>
                </a:solidFill>
              </a:rPr>
              <a:t>Our browser behavior change platform</a:t>
            </a:r>
          </a:p>
          <a:p>
            <a:pPr marL="0" indent="0">
              <a:buNone/>
            </a:pPr>
            <a:endParaRPr lang="en-US" altLang="zh-CN" sz="4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sz="4000" dirty="0">
                <a:solidFill>
                  <a:schemeClr val="bg1"/>
                </a:solidFill>
              </a:rPr>
              <a:t>8000+ in-the-wild active users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pic>
        <p:nvPicPr>
          <p:cNvPr id="9" name="图片 8" descr="HabitLab for Chrome - Build better habits online! - Google Chrome">
            <a:extLst>
              <a:ext uri="{FF2B5EF4-FFF2-40B4-BE49-F238E27FC236}">
                <a16:creationId xmlns:a16="http://schemas.microsoft.com/office/drawing/2014/main" id="{8ED28AF0-04F9-4582-9F84-6DB4175C57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" t="11407" r="3115" b="2054"/>
          <a:stretch/>
        </p:blipFill>
        <p:spPr>
          <a:xfrm>
            <a:off x="4824663" y="1387378"/>
            <a:ext cx="7202591" cy="408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65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41E85EA-6FC6-4D45-B459-0619C41F8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Users select sites to reduce time on (</a:t>
            </a:r>
            <a:r>
              <a:rPr lang="en-US" altLang="zh-CN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goals</a:t>
            </a:r>
            <a: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20CBDF-D00D-4A4B-80F3-FC6C6EDBD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778785"/>
            <a:ext cx="6553545" cy="530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459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41E85EA-6FC6-4D45-B459-0619C41F8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Interventions help reduce time on sites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4FB53B-072F-41EE-ADF0-0A1A3C2FF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524836"/>
            <a:ext cx="6553545" cy="581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19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6A5815C-151F-48E5-B846-828D2876F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altLang="zh-CN">
                <a:solidFill>
                  <a:schemeClr val="accent1"/>
                </a:solidFill>
              </a:rPr>
              <a:t>Design process for interventions</a:t>
            </a:r>
            <a:endParaRPr lang="zh-CN" altLang="en-US">
              <a:solidFill>
                <a:schemeClr val="accent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563A54-B70B-44FF-91B2-9C8C93E67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zh-CN" sz="2400" dirty="0"/>
              <a:t>Existing interventions on the Chrome Store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Ideas proposed by experts and users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Adaptations of techniques from the literature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31159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(10) Facebook - Google Chrome">
            <a:extLst>
              <a:ext uri="{FF2B5EF4-FFF2-40B4-BE49-F238E27FC236}">
                <a16:creationId xmlns:a16="http://schemas.microsoft.com/office/drawing/2014/main" id="{B9F7AAC9-B0AB-49FA-AED8-7ED6755873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8" t="11842" r="6875" b="10000"/>
          <a:stretch/>
        </p:blipFill>
        <p:spPr>
          <a:xfrm>
            <a:off x="-156411" y="-52927"/>
            <a:ext cx="12504821" cy="691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899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(9) Facebook - Google Chrome">
            <a:extLst>
              <a:ext uri="{FF2B5EF4-FFF2-40B4-BE49-F238E27FC236}">
                <a16:creationId xmlns:a16="http://schemas.microsoft.com/office/drawing/2014/main" id="{0F37D1A7-F2B3-4A08-9C63-093FC8F697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" t="11547" r="4594" b="1991"/>
          <a:stretch/>
        </p:blipFill>
        <p:spPr>
          <a:xfrm>
            <a:off x="0" y="-322691"/>
            <a:ext cx="12192000" cy="718069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86A4B3F-40AB-E343-8677-53C6DEF54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1682750"/>
            <a:ext cx="88900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16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reddit: the front page of the internet - Google Chrome">
            <a:extLst>
              <a:ext uri="{FF2B5EF4-FFF2-40B4-BE49-F238E27FC236}">
                <a16:creationId xmlns:a16="http://schemas.microsoft.com/office/drawing/2014/main" id="{1EA2A8E6-7028-4B01-802B-220DBEA81C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10" r="2152"/>
          <a:stretch/>
        </p:blipFill>
        <p:spPr>
          <a:xfrm>
            <a:off x="0" y="-456923"/>
            <a:ext cx="14929909" cy="731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05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Yiruma, (이루마) - River Flows in You - YouTube - Google Chrome">
            <a:extLst>
              <a:ext uri="{FF2B5EF4-FFF2-40B4-BE49-F238E27FC236}">
                <a16:creationId xmlns:a16="http://schemas.microsoft.com/office/drawing/2014/main" id="{4B930605-BA2F-4FC7-A9A0-454E07B8C1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1" t="10526" r="2807" b="1991"/>
          <a:stretch/>
        </p:blipFill>
        <p:spPr>
          <a:xfrm>
            <a:off x="0" y="0"/>
            <a:ext cx="12192000" cy="748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96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9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96367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F34E6F5-84EB-4257-893E-4506132DC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120285"/>
            <a:ext cx="3348227" cy="2809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000" kern="12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People spend increasing amounts of time online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21744C7B-75D9-4B44-8183-A4AA17857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3930160"/>
            <a:ext cx="3348228" cy="9284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2000" kern="1200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Average adult spends 5.9 hours per day with digital media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F9467CF-069A-48F9-A288-8120368FBF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86" r="15064" b="11533"/>
          <a:stretch/>
        </p:blipFill>
        <p:spPr>
          <a:xfrm>
            <a:off x="5458965" y="1011641"/>
            <a:ext cx="6089568" cy="483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426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B3D8B6D-0527-47D8-A0B2-0ED7E5B29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30+ interventions available</a:t>
            </a:r>
          </a:p>
        </p:txBody>
      </p:sp>
      <p:pic>
        <p:nvPicPr>
          <p:cNvPr id="6" name="图片 5" descr="HabitLab - Google Chrome">
            <a:extLst>
              <a:ext uri="{FF2B5EF4-FFF2-40B4-BE49-F238E27FC236}">
                <a16:creationId xmlns:a16="http://schemas.microsoft.com/office/drawing/2014/main" id="{2D4ED6F2-C8A4-42AB-AAEA-9C46C36A38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8" t="8244" r="2893" b="10977"/>
          <a:stretch/>
        </p:blipFill>
        <p:spPr>
          <a:xfrm>
            <a:off x="5153822" y="503373"/>
            <a:ext cx="6553545" cy="585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56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AD1D25-3954-4E11-B0E1-EAF3555B0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altLang="zh-CN" sz="2400" dirty="0"/>
              <a:t>Motivation</a:t>
            </a:r>
          </a:p>
          <a:p>
            <a:r>
              <a:rPr lang="en-US" altLang="zh-CN" sz="2400" dirty="0"/>
              <a:t>The </a:t>
            </a:r>
            <a:r>
              <a:rPr lang="en-US" altLang="zh-CN" sz="2400" dirty="0" err="1"/>
              <a:t>Habitlab</a:t>
            </a:r>
            <a:r>
              <a:rPr lang="en-US" altLang="zh-CN" sz="2400" dirty="0"/>
              <a:t> Chrome Extension</a:t>
            </a:r>
          </a:p>
          <a:p>
            <a:r>
              <a:rPr lang="en-US" altLang="zh-CN" sz="2400" b="1" dirty="0"/>
              <a:t>Study 1</a:t>
            </a:r>
          </a:p>
          <a:p>
            <a:r>
              <a:rPr lang="en-US" altLang="zh-CN" sz="2400" dirty="0"/>
              <a:t>Study 2</a:t>
            </a:r>
          </a:p>
          <a:p>
            <a:r>
              <a:rPr lang="en-US" altLang="zh-CN" sz="2400" dirty="0"/>
              <a:t>Qualitative feedback</a:t>
            </a:r>
          </a:p>
          <a:p>
            <a:r>
              <a:rPr lang="en-US" altLang="zh-CN" sz="2400" dirty="0"/>
              <a:t>Study 3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94192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30C422-C939-439F-8742-80AF6B4A8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Compare rotating and static intervention strategies, in terms of: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Effectiveness of interventions over time (daily time on sites)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Attrition rates (time until uninstall)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7059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B64CF8-D5FA-40E8-AD8D-1CFCF192F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4764"/>
            <a:ext cx="10515600" cy="5182199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Within-subjects design, 217 participants</a:t>
            </a:r>
          </a:p>
        </p:txBody>
      </p:sp>
    </p:spTree>
    <p:extLst>
      <p:ext uri="{BB962C8B-B14F-4D97-AF65-F5344CB8AC3E}">
        <p14:creationId xmlns:p14="http://schemas.microsoft.com/office/powerpoint/2010/main" val="3504974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B64CF8-D5FA-40E8-AD8D-1CFCF192F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4764"/>
            <a:ext cx="10515600" cy="5182199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Within-subjects design, 217 participants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Conditions: on some days, users saw the same intervention (</a:t>
            </a:r>
            <a:r>
              <a:rPr lang="en-US" altLang="zh-CN" b="1" dirty="0"/>
              <a:t>static</a:t>
            </a:r>
            <a:r>
              <a:rPr lang="en-US" altLang="zh-CN" dirty="0"/>
              <a:t>), on others, interventions changed each visit (</a:t>
            </a:r>
            <a:r>
              <a:rPr lang="en-US" altLang="zh-CN" b="1" dirty="0"/>
              <a:t>rotation</a:t>
            </a:r>
            <a:r>
              <a:rPr lang="en-US" altLang="zh-C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09570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B64CF8-D5FA-40E8-AD8D-1CFCF192F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4764"/>
            <a:ext cx="10515600" cy="5182199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Within-subjects design, 217 participants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Conditions: on some days, users saw the same intervention (</a:t>
            </a:r>
            <a:r>
              <a:rPr lang="en-US" altLang="zh-CN" b="1" dirty="0"/>
              <a:t>static</a:t>
            </a:r>
            <a:r>
              <a:rPr lang="en-US" altLang="zh-CN" dirty="0"/>
              <a:t>), on others, interventions changed each visit (</a:t>
            </a:r>
            <a:r>
              <a:rPr lang="en-US" altLang="zh-CN" b="1" dirty="0"/>
              <a:t>rotation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Conditions were organized into blocks of 1, 3, 5, 7 days</a:t>
            </a:r>
          </a:p>
        </p:txBody>
      </p:sp>
      <p:sp>
        <p:nvSpPr>
          <p:cNvPr id="5" name="圆角矩形 3">
            <a:extLst>
              <a:ext uri="{FF2B5EF4-FFF2-40B4-BE49-F238E27FC236}">
                <a16:creationId xmlns:a16="http://schemas.microsoft.com/office/drawing/2014/main" id="{CA8A267F-9431-46BB-B9DB-D60C1E1750AA}"/>
              </a:ext>
            </a:extLst>
          </p:cNvPr>
          <p:cNvSpPr/>
          <p:nvPr/>
        </p:nvSpPr>
        <p:spPr>
          <a:xfrm>
            <a:off x="1062644" y="4943801"/>
            <a:ext cx="1083734" cy="541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0DF76DC1-AC60-493D-B345-33CA78DF4284}"/>
              </a:ext>
            </a:extLst>
          </p:cNvPr>
          <p:cNvSpPr/>
          <p:nvPr/>
        </p:nvSpPr>
        <p:spPr>
          <a:xfrm>
            <a:off x="1604510" y="4943801"/>
            <a:ext cx="541867" cy="5418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</a:rPr>
              <a:t>R</a:t>
            </a:r>
            <a:endParaRPr kumimoji="1"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5252E7ED-07F6-4920-AC23-DE7FF291E681}"/>
              </a:ext>
            </a:extLst>
          </p:cNvPr>
          <p:cNvSpPr/>
          <p:nvPr/>
        </p:nvSpPr>
        <p:spPr>
          <a:xfrm>
            <a:off x="1062643" y="4943801"/>
            <a:ext cx="541867" cy="5418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solidFill>
                  <a:schemeClr val="bg1"/>
                </a:solidFill>
              </a:rPr>
              <a:t>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7" name="圆角矩形标注 36">
            <a:extLst>
              <a:ext uri="{FF2B5EF4-FFF2-40B4-BE49-F238E27FC236}">
                <a16:creationId xmlns:a16="http://schemas.microsoft.com/office/drawing/2014/main" id="{9860821A-9631-40F0-B3A5-C042B539C5C1}"/>
              </a:ext>
            </a:extLst>
          </p:cNvPr>
          <p:cNvSpPr/>
          <p:nvPr/>
        </p:nvSpPr>
        <p:spPr>
          <a:xfrm>
            <a:off x="1062643" y="4301259"/>
            <a:ext cx="5031029" cy="402962"/>
          </a:xfrm>
          <a:prstGeom prst="wedgeRoundRectCallout">
            <a:avLst>
              <a:gd name="adj1" fmla="val -43526"/>
              <a:gd name="adj2" fmla="val 10379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A block of 1 day static followed by 1 day rotation</a:t>
            </a:r>
            <a:endParaRPr kumimoji="1" lang="zh-CN" altLang="en-US" dirty="0"/>
          </a:p>
        </p:txBody>
      </p:sp>
      <p:sp>
        <p:nvSpPr>
          <p:cNvPr id="28" name="文本框 1">
            <a:extLst>
              <a:ext uri="{FF2B5EF4-FFF2-40B4-BE49-F238E27FC236}">
                <a16:creationId xmlns:a16="http://schemas.microsoft.com/office/drawing/2014/main" id="{88030CC9-B796-4449-88F6-BA6B7676A38F}"/>
              </a:ext>
            </a:extLst>
          </p:cNvPr>
          <p:cNvSpPr txBox="1"/>
          <p:nvPr/>
        </p:nvSpPr>
        <p:spPr>
          <a:xfrm>
            <a:off x="586680" y="5493904"/>
            <a:ext cx="10905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 Day   1      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38292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B64CF8-D5FA-40E8-AD8D-1CFCF192F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4764"/>
            <a:ext cx="10515600" cy="5182199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Within-subjects design, 217 participants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Conditions: on some days, users saw the same intervention (</a:t>
            </a:r>
            <a:r>
              <a:rPr lang="en-US" altLang="zh-CN" b="1" dirty="0"/>
              <a:t>static</a:t>
            </a:r>
            <a:r>
              <a:rPr lang="en-US" altLang="zh-CN" dirty="0"/>
              <a:t>), on others, interventions changed each visit (</a:t>
            </a:r>
            <a:r>
              <a:rPr lang="en-US" altLang="zh-CN" b="1" dirty="0"/>
              <a:t>rotation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Conditions were organized into blocks of 1, 3, 5, 7 days</a:t>
            </a:r>
          </a:p>
        </p:txBody>
      </p:sp>
      <p:sp>
        <p:nvSpPr>
          <p:cNvPr id="5" name="圆角矩形 3">
            <a:extLst>
              <a:ext uri="{FF2B5EF4-FFF2-40B4-BE49-F238E27FC236}">
                <a16:creationId xmlns:a16="http://schemas.microsoft.com/office/drawing/2014/main" id="{CA8A267F-9431-46BB-B9DB-D60C1E1750AA}"/>
              </a:ext>
            </a:extLst>
          </p:cNvPr>
          <p:cNvSpPr/>
          <p:nvPr/>
        </p:nvSpPr>
        <p:spPr>
          <a:xfrm>
            <a:off x="1062644" y="4943801"/>
            <a:ext cx="1083734" cy="541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0DF76DC1-AC60-493D-B345-33CA78DF4284}"/>
              </a:ext>
            </a:extLst>
          </p:cNvPr>
          <p:cNvSpPr/>
          <p:nvPr/>
        </p:nvSpPr>
        <p:spPr>
          <a:xfrm>
            <a:off x="1604510" y="4943801"/>
            <a:ext cx="541867" cy="5418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</a:rPr>
              <a:t>R</a:t>
            </a:r>
            <a:endParaRPr kumimoji="1"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5252E7ED-07F6-4920-AC23-DE7FF291E681}"/>
              </a:ext>
            </a:extLst>
          </p:cNvPr>
          <p:cNvSpPr/>
          <p:nvPr/>
        </p:nvSpPr>
        <p:spPr>
          <a:xfrm>
            <a:off x="1062643" y="4943801"/>
            <a:ext cx="541867" cy="5418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solidFill>
                  <a:schemeClr val="bg1"/>
                </a:solidFill>
              </a:rPr>
              <a:t>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圆角矩形 8">
            <a:extLst>
              <a:ext uri="{FF2B5EF4-FFF2-40B4-BE49-F238E27FC236}">
                <a16:creationId xmlns:a16="http://schemas.microsoft.com/office/drawing/2014/main" id="{79BCD8BB-3789-4CD2-96B4-CD86F374DDFC}"/>
              </a:ext>
            </a:extLst>
          </p:cNvPr>
          <p:cNvSpPr/>
          <p:nvPr/>
        </p:nvSpPr>
        <p:spPr>
          <a:xfrm>
            <a:off x="2518909" y="4941057"/>
            <a:ext cx="3249370" cy="541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3410935-B605-4FBE-93A3-A3299CC4733E}"/>
              </a:ext>
            </a:extLst>
          </p:cNvPr>
          <p:cNvSpPr/>
          <p:nvPr/>
        </p:nvSpPr>
        <p:spPr>
          <a:xfrm>
            <a:off x="2518909" y="4935568"/>
            <a:ext cx="541867" cy="5418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</a:rPr>
              <a:t>R</a:t>
            </a:r>
            <a:endParaRPr kumimoji="1"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4FEC78B-320F-42E9-9E25-C342FA15C08C}"/>
              </a:ext>
            </a:extLst>
          </p:cNvPr>
          <p:cNvSpPr/>
          <p:nvPr/>
        </p:nvSpPr>
        <p:spPr>
          <a:xfrm>
            <a:off x="3060776" y="4943801"/>
            <a:ext cx="541867" cy="5418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</a:rPr>
              <a:t>R</a:t>
            </a:r>
            <a:endParaRPr kumimoji="1"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FE1B82F-F222-4BB7-A01C-A7CDB51C04E5}"/>
              </a:ext>
            </a:extLst>
          </p:cNvPr>
          <p:cNvSpPr/>
          <p:nvPr/>
        </p:nvSpPr>
        <p:spPr>
          <a:xfrm>
            <a:off x="3604473" y="4943801"/>
            <a:ext cx="541867" cy="5418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</a:rPr>
              <a:t>R</a:t>
            </a:r>
            <a:endParaRPr kumimoji="1"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1585FE0-967C-4973-8FFF-22FC9625EE3A}"/>
              </a:ext>
            </a:extLst>
          </p:cNvPr>
          <p:cNvSpPr/>
          <p:nvPr/>
        </p:nvSpPr>
        <p:spPr>
          <a:xfrm>
            <a:off x="4161442" y="4935567"/>
            <a:ext cx="541867" cy="5418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solidFill>
                  <a:schemeClr val="bg1"/>
                </a:solidFill>
              </a:rPr>
              <a:t>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24FFD2D-282B-42AB-84CF-2981C0137CC5}"/>
              </a:ext>
            </a:extLst>
          </p:cNvPr>
          <p:cNvSpPr/>
          <p:nvPr/>
        </p:nvSpPr>
        <p:spPr>
          <a:xfrm>
            <a:off x="4703309" y="4943801"/>
            <a:ext cx="541867" cy="5418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solidFill>
                  <a:schemeClr val="bg1"/>
                </a:solidFill>
              </a:rPr>
              <a:t>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CC1404D-2A2A-4136-8E8A-7997DA65BC20}"/>
              </a:ext>
            </a:extLst>
          </p:cNvPr>
          <p:cNvSpPr/>
          <p:nvPr/>
        </p:nvSpPr>
        <p:spPr>
          <a:xfrm>
            <a:off x="5227327" y="4943801"/>
            <a:ext cx="541867" cy="5418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solidFill>
                  <a:schemeClr val="bg1"/>
                </a:solidFill>
              </a:rPr>
              <a:t>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7" name="圆角矩形标注 36">
            <a:extLst>
              <a:ext uri="{FF2B5EF4-FFF2-40B4-BE49-F238E27FC236}">
                <a16:creationId xmlns:a16="http://schemas.microsoft.com/office/drawing/2014/main" id="{9860821A-9631-40F0-B3A5-C042B539C5C1}"/>
              </a:ext>
            </a:extLst>
          </p:cNvPr>
          <p:cNvSpPr/>
          <p:nvPr/>
        </p:nvSpPr>
        <p:spPr>
          <a:xfrm>
            <a:off x="2533100" y="4301259"/>
            <a:ext cx="5548219" cy="402962"/>
          </a:xfrm>
          <a:prstGeom prst="wedgeRoundRectCallout">
            <a:avLst>
              <a:gd name="adj1" fmla="val -43526"/>
              <a:gd name="adj2" fmla="val 10379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A block of 3 days rotation followed by 3 days static</a:t>
            </a:r>
            <a:endParaRPr kumimoji="1" lang="zh-CN" altLang="en-US" dirty="0"/>
          </a:p>
        </p:txBody>
      </p:sp>
      <p:sp>
        <p:nvSpPr>
          <p:cNvPr id="28" name="文本框 1">
            <a:extLst>
              <a:ext uri="{FF2B5EF4-FFF2-40B4-BE49-F238E27FC236}">
                <a16:creationId xmlns:a16="http://schemas.microsoft.com/office/drawing/2014/main" id="{88030CC9-B796-4449-88F6-BA6B7676A38F}"/>
              </a:ext>
            </a:extLst>
          </p:cNvPr>
          <p:cNvSpPr txBox="1"/>
          <p:nvPr/>
        </p:nvSpPr>
        <p:spPr>
          <a:xfrm>
            <a:off x="586680" y="5493904"/>
            <a:ext cx="10905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 Day   1      2             3       4      5        6      7       8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0772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B64CF8-D5FA-40E8-AD8D-1CFCF192F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4764"/>
            <a:ext cx="10515600" cy="5182199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Within-subjects design, 217 participants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Conditions: on some days, users saw the same intervention (</a:t>
            </a:r>
            <a:r>
              <a:rPr lang="en-US" altLang="zh-CN" b="1" dirty="0"/>
              <a:t>static</a:t>
            </a:r>
            <a:r>
              <a:rPr lang="en-US" altLang="zh-CN" dirty="0"/>
              <a:t>), on others, interventions changed each visit (</a:t>
            </a:r>
            <a:r>
              <a:rPr lang="en-US" altLang="zh-CN" b="1" dirty="0"/>
              <a:t>rotation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Conditions were organized into blocks of 1, 3, 5, 7 days</a:t>
            </a:r>
          </a:p>
        </p:txBody>
      </p:sp>
      <p:sp>
        <p:nvSpPr>
          <p:cNvPr id="16" name="圆角矩形 3">
            <a:extLst>
              <a:ext uri="{FF2B5EF4-FFF2-40B4-BE49-F238E27FC236}">
                <a16:creationId xmlns:a16="http://schemas.microsoft.com/office/drawing/2014/main" id="{91A330A9-DF1B-4D83-B479-EC827A972F75}"/>
              </a:ext>
            </a:extLst>
          </p:cNvPr>
          <p:cNvSpPr/>
          <p:nvPr/>
        </p:nvSpPr>
        <p:spPr>
          <a:xfrm>
            <a:off x="1062644" y="4943801"/>
            <a:ext cx="1083734" cy="541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9AA51308-3E9D-4D5C-A1DD-40A4FAC11747}"/>
              </a:ext>
            </a:extLst>
          </p:cNvPr>
          <p:cNvSpPr/>
          <p:nvPr/>
        </p:nvSpPr>
        <p:spPr>
          <a:xfrm>
            <a:off x="1604510" y="4943801"/>
            <a:ext cx="541867" cy="5418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</a:rPr>
              <a:t>R</a:t>
            </a:r>
            <a:endParaRPr kumimoji="1"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69B31D42-345E-4BDF-AB42-62CBEF656C46}"/>
              </a:ext>
            </a:extLst>
          </p:cNvPr>
          <p:cNvSpPr/>
          <p:nvPr/>
        </p:nvSpPr>
        <p:spPr>
          <a:xfrm>
            <a:off x="1062643" y="4943801"/>
            <a:ext cx="541867" cy="5418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solidFill>
                  <a:schemeClr val="bg1"/>
                </a:solidFill>
              </a:rPr>
              <a:t>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圆角矩形 8">
            <a:extLst>
              <a:ext uri="{FF2B5EF4-FFF2-40B4-BE49-F238E27FC236}">
                <a16:creationId xmlns:a16="http://schemas.microsoft.com/office/drawing/2014/main" id="{9A5BC74A-8D83-4DA1-AC9F-D779CC2F1788}"/>
              </a:ext>
            </a:extLst>
          </p:cNvPr>
          <p:cNvSpPr/>
          <p:nvPr/>
        </p:nvSpPr>
        <p:spPr>
          <a:xfrm>
            <a:off x="2518909" y="4941057"/>
            <a:ext cx="3249370" cy="541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F8208C64-7657-4924-AB9B-7A700F3C54A6}"/>
              </a:ext>
            </a:extLst>
          </p:cNvPr>
          <p:cNvSpPr/>
          <p:nvPr/>
        </p:nvSpPr>
        <p:spPr>
          <a:xfrm>
            <a:off x="2518909" y="4935568"/>
            <a:ext cx="541867" cy="5418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</a:rPr>
              <a:t>R</a:t>
            </a:r>
            <a:endParaRPr kumimoji="1"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6E71E2B4-2FF4-4A29-9F6B-68824A7F2A99}"/>
              </a:ext>
            </a:extLst>
          </p:cNvPr>
          <p:cNvSpPr/>
          <p:nvPr/>
        </p:nvSpPr>
        <p:spPr>
          <a:xfrm>
            <a:off x="3060776" y="4943801"/>
            <a:ext cx="541867" cy="5418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</a:rPr>
              <a:t>R</a:t>
            </a:r>
            <a:endParaRPr kumimoji="1"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1C609F00-B41C-4115-9F3C-8D2E58598DFD}"/>
              </a:ext>
            </a:extLst>
          </p:cNvPr>
          <p:cNvSpPr/>
          <p:nvPr/>
        </p:nvSpPr>
        <p:spPr>
          <a:xfrm>
            <a:off x="3604473" y="4943801"/>
            <a:ext cx="541867" cy="5418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</a:rPr>
              <a:t>R</a:t>
            </a:r>
            <a:endParaRPr kumimoji="1"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8A5F06D9-5BCB-4BA3-A3C7-C6FD4F438A3E}"/>
              </a:ext>
            </a:extLst>
          </p:cNvPr>
          <p:cNvSpPr/>
          <p:nvPr/>
        </p:nvSpPr>
        <p:spPr>
          <a:xfrm>
            <a:off x="4161442" y="4935567"/>
            <a:ext cx="541867" cy="5418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solidFill>
                  <a:schemeClr val="bg1"/>
                </a:solidFill>
              </a:rPr>
              <a:t>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8BC36ACC-E65A-48A6-B7E4-E323DBC865AF}"/>
              </a:ext>
            </a:extLst>
          </p:cNvPr>
          <p:cNvSpPr/>
          <p:nvPr/>
        </p:nvSpPr>
        <p:spPr>
          <a:xfrm>
            <a:off x="4703309" y="4943801"/>
            <a:ext cx="541867" cy="5418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solidFill>
                  <a:schemeClr val="bg1"/>
                </a:solidFill>
              </a:rPr>
              <a:t>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A7D662B3-4B1C-4C53-B400-07293FD14177}"/>
              </a:ext>
            </a:extLst>
          </p:cNvPr>
          <p:cNvSpPr/>
          <p:nvPr/>
        </p:nvSpPr>
        <p:spPr>
          <a:xfrm>
            <a:off x="5227327" y="4943801"/>
            <a:ext cx="541867" cy="5418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solidFill>
                  <a:schemeClr val="bg1"/>
                </a:solidFill>
              </a:rPr>
              <a:t>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圆角矩形 22">
            <a:extLst>
              <a:ext uri="{FF2B5EF4-FFF2-40B4-BE49-F238E27FC236}">
                <a16:creationId xmlns:a16="http://schemas.microsoft.com/office/drawing/2014/main" id="{8FD33379-A596-467C-AF13-D5092852B88D}"/>
              </a:ext>
            </a:extLst>
          </p:cNvPr>
          <p:cNvSpPr/>
          <p:nvPr/>
        </p:nvSpPr>
        <p:spPr>
          <a:xfrm>
            <a:off x="6093672" y="4941057"/>
            <a:ext cx="5398526" cy="541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0FF2FA47-2D55-4F2C-9656-266FC7EE5DEE}"/>
              </a:ext>
            </a:extLst>
          </p:cNvPr>
          <p:cNvSpPr/>
          <p:nvPr/>
        </p:nvSpPr>
        <p:spPr>
          <a:xfrm>
            <a:off x="6093673" y="4935568"/>
            <a:ext cx="541867" cy="5418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</a:rPr>
              <a:t>R</a:t>
            </a:r>
            <a:endParaRPr kumimoji="1"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73BE2CDA-D897-496E-8C56-95EAEF737AA8}"/>
              </a:ext>
            </a:extLst>
          </p:cNvPr>
          <p:cNvSpPr/>
          <p:nvPr/>
        </p:nvSpPr>
        <p:spPr>
          <a:xfrm>
            <a:off x="6635540" y="4943801"/>
            <a:ext cx="541867" cy="5418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</a:rPr>
              <a:t>R</a:t>
            </a:r>
            <a:endParaRPr kumimoji="1"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FBE01C7C-E455-4D76-B351-0F7FA817ED8B}"/>
              </a:ext>
            </a:extLst>
          </p:cNvPr>
          <p:cNvSpPr/>
          <p:nvPr/>
        </p:nvSpPr>
        <p:spPr>
          <a:xfrm>
            <a:off x="7179237" y="4943801"/>
            <a:ext cx="541867" cy="5418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</a:rPr>
              <a:t>R</a:t>
            </a:r>
            <a:endParaRPr kumimoji="1"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12AC3E6E-A602-4922-AD6B-4811F845E64B}"/>
              </a:ext>
            </a:extLst>
          </p:cNvPr>
          <p:cNvSpPr/>
          <p:nvPr/>
        </p:nvSpPr>
        <p:spPr>
          <a:xfrm>
            <a:off x="9324730" y="4943801"/>
            <a:ext cx="541867" cy="5418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solidFill>
                  <a:schemeClr val="bg1"/>
                </a:solidFill>
              </a:rPr>
              <a:t>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C447EBFE-B7C7-4EAF-9D5F-E12D4E49DA44}"/>
              </a:ext>
            </a:extLst>
          </p:cNvPr>
          <p:cNvSpPr/>
          <p:nvPr/>
        </p:nvSpPr>
        <p:spPr>
          <a:xfrm>
            <a:off x="9866597" y="4954781"/>
            <a:ext cx="541867" cy="5418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solidFill>
                  <a:schemeClr val="bg1"/>
                </a:solidFill>
              </a:rPr>
              <a:t>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7D7BE0D6-F99B-4C85-B352-64DC0A8248A0}"/>
              </a:ext>
            </a:extLst>
          </p:cNvPr>
          <p:cNvSpPr/>
          <p:nvPr/>
        </p:nvSpPr>
        <p:spPr>
          <a:xfrm>
            <a:off x="10408464" y="4952037"/>
            <a:ext cx="541867" cy="5418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solidFill>
                  <a:schemeClr val="bg1"/>
                </a:solidFill>
              </a:rPr>
              <a:t>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B89CB277-6E12-466A-BF47-C01AD282AAE7}"/>
              </a:ext>
            </a:extLst>
          </p:cNvPr>
          <p:cNvSpPr/>
          <p:nvPr/>
        </p:nvSpPr>
        <p:spPr>
          <a:xfrm>
            <a:off x="7719274" y="4943801"/>
            <a:ext cx="541867" cy="5418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</a:rPr>
              <a:t>R</a:t>
            </a:r>
            <a:endParaRPr kumimoji="1"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C82F70DA-CB11-48B8-B4B2-8CE364916DE3}"/>
              </a:ext>
            </a:extLst>
          </p:cNvPr>
          <p:cNvSpPr/>
          <p:nvPr/>
        </p:nvSpPr>
        <p:spPr>
          <a:xfrm>
            <a:off x="8263886" y="4943801"/>
            <a:ext cx="541867" cy="5418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</a:rPr>
              <a:t>R</a:t>
            </a:r>
            <a:endParaRPr kumimoji="1"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312158B5-5A1F-4F0E-AF45-742DD50E6BD2}"/>
              </a:ext>
            </a:extLst>
          </p:cNvPr>
          <p:cNvSpPr/>
          <p:nvPr/>
        </p:nvSpPr>
        <p:spPr>
          <a:xfrm>
            <a:off x="8805752" y="4943801"/>
            <a:ext cx="541867" cy="5418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solidFill>
                  <a:schemeClr val="bg1"/>
                </a:solidFill>
              </a:rPr>
              <a:t>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1E8238A3-7144-46EC-89E8-31B424D61140}"/>
              </a:ext>
            </a:extLst>
          </p:cNvPr>
          <p:cNvSpPr/>
          <p:nvPr/>
        </p:nvSpPr>
        <p:spPr>
          <a:xfrm>
            <a:off x="10950331" y="4952037"/>
            <a:ext cx="541867" cy="5418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solidFill>
                  <a:schemeClr val="bg1"/>
                </a:solidFill>
              </a:rPr>
              <a:t>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9" name="圆角矩形标注 34">
            <a:extLst>
              <a:ext uri="{FF2B5EF4-FFF2-40B4-BE49-F238E27FC236}">
                <a16:creationId xmlns:a16="http://schemas.microsoft.com/office/drawing/2014/main" id="{16E86B0E-11A0-4172-8A0B-5247369ED403}"/>
              </a:ext>
            </a:extLst>
          </p:cNvPr>
          <p:cNvSpPr/>
          <p:nvPr/>
        </p:nvSpPr>
        <p:spPr>
          <a:xfrm>
            <a:off x="6199848" y="4317498"/>
            <a:ext cx="5245673" cy="386723"/>
          </a:xfrm>
          <a:prstGeom prst="wedgeRoundRectCallout">
            <a:avLst>
              <a:gd name="adj1" fmla="val -43526"/>
              <a:gd name="adj2" fmla="val 10379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A block of 5 days rotation followed by 5 days static</a:t>
            </a:r>
            <a:endParaRPr kumimoji="1" lang="zh-CN" altLang="en-US" dirty="0"/>
          </a:p>
        </p:txBody>
      </p:sp>
      <p:sp>
        <p:nvSpPr>
          <p:cNvPr id="41" name="文本框 1">
            <a:extLst>
              <a:ext uri="{FF2B5EF4-FFF2-40B4-BE49-F238E27FC236}">
                <a16:creationId xmlns:a16="http://schemas.microsoft.com/office/drawing/2014/main" id="{EE969013-4594-48E7-994E-35EDE28BC0A6}"/>
              </a:ext>
            </a:extLst>
          </p:cNvPr>
          <p:cNvSpPr txBox="1"/>
          <p:nvPr/>
        </p:nvSpPr>
        <p:spPr>
          <a:xfrm>
            <a:off x="586680" y="5493904"/>
            <a:ext cx="10905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 Day   1      2             3       4      5        6      7       8            9      10     11      12     13    14    15     16     17     18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29005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56DF4CA-0166-4324-88C6-6D9FAFD4E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altLang="zh-CN" dirty="0">
                <a:solidFill>
                  <a:schemeClr val="accent1"/>
                </a:solidFill>
              </a:rPr>
              <a:t>Do static interventions </a:t>
            </a:r>
            <a:r>
              <a:rPr lang="en-US" altLang="zh-CN" b="1" dirty="0">
                <a:solidFill>
                  <a:schemeClr val="accent1"/>
                </a:solidFill>
              </a:rPr>
              <a:t>decline in effectiveness </a:t>
            </a:r>
            <a:r>
              <a:rPr lang="en-US" altLang="zh-CN" dirty="0">
                <a:solidFill>
                  <a:schemeClr val="accent1"/>
                </a:solidFill>
              </a:rPr>
              <a:t>over time?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7EE27B-D725-44DD-8920-4F15D668E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zh-CN" sz="2400" dirty="0"/>
              <a:t>Linear Mixed Model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Fixed effects:</a:t>
            </a:r>
          </a:p>
          <a:p>
            <a:pPr marL="0" indent="0">
              <a:buNone/>
            </a:pPr>
            <a:r>
              <a:rPr lang="en-US" altLang="zh-CN" sz="2400" dirty="0"/>
              <a:t>#days intervention seen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Random effects:</a:t>
            </a:r>
          </a:p>
          <a:p>
            <a:pPr marL="0" indent="0">
              <a:buNone/>
            </a:pPr>
            <a:r>
              <a:rPr lang="en-US" altLang="zh-CN" sz="2400" dirty="0"/>
              <a:t>User ID, Domain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Dependent variable:</a:t>
            </a:r>
          </a:p>
          <a:p>
            <a:pPr marL="0" indent="0">
              <a:buNone/>
            </a:pPr>
            <a:r>
              <a:rPr lang="en-US" altLang="zh-CN" sz="2400" dirty="0"/>
              <a:t>Time spent on domain that day (log)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82413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BA1C81-A343-45DA-A8E4-7273318F0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61" y="839509"/>
            <a:ext cx="3606328" cy="34156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4400" dirty="0">
                <a:solidFill>
                  <a:schemeClr val="bg1"/>
                </a:solidFill>
              </a:rPr>
              <a:t>Time spent on sites increases over time with static interventions (</a:t>
            </a:r>
            <a:r>
              <a:rPr lang="en-US" altLang="zh-CN" sz="4400" b="1" dirty="0">
                <a:solidFill>
                  <a:schemeClr val="bg1"/>
                </a:solidFill>
              </a:rPr>
              <a:t>decline in effectiveness</a:t>
            </a:r>
            <a:r>
              <a:rPr lang="en-US" altLang="zh-CN" sz="4400" dirty="0">
                <a:solidFill>
                  <a:schemeClr val="bg1"/>
                </a:solidFill>
              </a:rPr>
              <a:t>)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E303B4A-A05C-4229-A613-38012B4D64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362163"/>
              </p:ext>
            </p:extLst>
          </p:nvPr>
        </p:nvGraphicFramePr>
        <p:xfrm>
          <a:off x="5590095" y="995523"/>
          <a:ext cx="6023728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9880">
                  <a:extLst>
                    <a:ext uri="{9D8B030D-6E8A-4147-A177-3AD203B41FA5}">
                      <a16:colId xmlns:a16="http://schemas.microsoft.com/office/drawing/2014/main" val="3012491958"/>
                    </a:ext>
                  </a:extLst>
                </a:gridCol>
                <a:gridCol w="3613848">
                  <a:extLst>
                    <a:ext uri="{9D8B030D-6E8A-4147-A177-3AD203B41FA5}">
                      <a16:colId xmlns:a16="http://schemas.microsoft.com/office/drawing/2014/main" val="37672075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sz="2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200" dirty="0">
                          <a:latin typeface="+mn-lt"/>
                        </a:rPr>
                        <a:t>Log time spent per day (dependent variable)</a:t>
                      </a:r>
                      <a:endParaRPr lang="zh-CN" altLang="en-US" sz="2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798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b="1" dirty="0">
                          <a:latin typeface="+mn-lt"/>
                        </a:rPr>
                        <a:t># days static intervention seen</a:t>
                      </a:r>
                      <a:endParaRPr lang="zh-CN" altLang="en-US" sz="22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200" b="1" dirty="0">
                          <a:latin typeface="+mn-lt"/>
                        </a:rPr>
                        <a:t>0.225 (p &lt; 0.05)</a:t>
                      </a:r>
                      <a:endParaRPr lang="zh-CN" altLang="en-US" sz="2200" b="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979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200" dirty="0">
                          <a:latin typeface="+mn-lt"/>
                        </a:rPr>
                        <a:t>Intercept</a:t>
                      </a:r>
                      <a:endParaRPr lang="zh-CN" altLang="en-US" sz="2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200" dirty="0">
                          <a:latin typeface="+mn-lt"/>
                        </a:rPr>
                        <a:t>4.759</a:t>
                      </a:r>
                      <a:endParaRPr lang="zh-CN" altLang="en-US" sz="2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0228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200" dirty="0">
                          <a:latin typeface="+mn-lt"/>
                        </a:rPr>
                        <a:t>Observations</a:t>
                      </a:r>
                      <a:endParaRPr lang="zh-CN" altLang="en-US" sz="2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200" dirty="0">
                          <a:latin typeface="+mn-lt"/>
                        </a:rPr>
                        <a:t>124</a:t>
                      </a:r>
                      <a:endParaRPr lang="zh-CN" altLang="en-US" sz="2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461806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F153D6FA-EFD7-44A9-8AC6-783A722ECF18}"/>
              </a:ext>
            </a:extLst>
          </p:cNvPr>
          <p:cNvSpPr txBox="1"/>
          <p:nvPr/>
        </p:nvSpPr>
        <p:spPr>
          <a:xfrm>
            <a:off x="6433949" y="4081015"/>
            <a:ext cx="451057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/>
              <a:t>Interpretation (via exponentiation):</a:t>
            </a:r>
          </a:p>
          <a:p>
            <a:endParaRPr lang="en-US" altLang="zh-CN" sz="2200" dirty="0"/>
          </a:p>
          <a:p>
            <a:r>
              <a:rPr lang="en-US" altLang="zh-CN" sz="2200" dirty="0"/>
              <a:t>Day 1: 116 seconds per site</a:t>
            </a:r>
          </a:p>
          <a:p>
            <a:r>
              <a:rPr lang="en-US" altLang="zh-CN" sz="2200" dirty="0"/>
              <a:t>Day 2: 146 seconds per site</a:t>
            </a:r>
          </a:p>
          <a:p>
            <a:r>
              <a:rPr lang="en-US" altLang="zh-CN" sz="2200" dirty="0"/>
              <a:t>Day 3: 183 seconds per site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272932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7DA079-ADB6-4E38-B78C-05DEC316F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0584" y="1068905"/>
            <a:ext cx="4370551" cy="232691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altLang="zh-CN" sz="5000" dirty="0"/>
              <a:t>People struggle to reduce their time online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D516403-29F5-4043-BB86-1748C8659F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68" r="9797" b="-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B9D4A41-45F7-4977-8C64-A9489A4E7988}"/>
              </a:ext>
            </a:extLst>
          </p:cNvPr>
          <p:cNvSpPr/>
          <p:nvPr/>
        </p:nvSpPr>
        <p:spPr>
          <a:xfrm>
            <a:off x="5823937" y="4247909"/>
            <a:ext cx="572798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等线 (正文)"/>
              </a:rPr>
              <a:t>Kim, Young-Ho, et al. "</a:t>
            </a:r>
            <a:r>
              <a:rPr lang="en-US" altLang="zh-CN" dirty="0" err="1">
                <a:latin typeface="等线 (正文)"/>
              </a:rPr>
              <a:t>TimeAware</a:t>
            </a:r>
            <a:r>
              <a:rPr lang="en-US" altLang="zh-CN" dirty="0">
                <a:latin typeface="等线 (正文)"/>
              </a:rPr>
              <a:t>: Leveraging framing effects to enhance personal productivity." </a:t>
            </a:r>
            <a:r>
              <a:rPr lang="en-US" altLang="zh-CN" i="1" dirty="0">
                <a:latin typeface="等线 (正文)"/>
              </a:rPr>
              <a:t>Proceedings of the 2016 CHI Conference on Human Factors in Computing Systems</a:t>
            </a:r>
            <a:r>
              <a:rPr lang="en-US" altLang="zh-CN" dirty="0">
                <a:latin typeface="等线 (正文)"/>
              </a:rPr>
              <a:t>. ACM, 2016.</a:t>
            </a:r>
          </a:p>
          <a:p>
            <a:endParaRPr lang="en-US" altLang="zh-CN" dirty="0">
              <a:latin typeface="等线 (正文)"/>
            </a:endParaRPr>
          </a:p>
          <a:p>
            <a:r>
              <a:rPr lang="en-US" altLang="zh-CN" dirty="0" err="1">
                <a:latin typeface="等线 (正文)"/>
              </a:rPr>
              <a:t>Andreassen</a:t>
            </a:r>
            <a:r>
              <a:rPr lang="en-US" altLang="zh-CN" dirty="0">
                <a:latin typeface="等线 (正文)"/>
              </a:rPr>
              <a:t>, </a:t>
            </a:r>
            <a:r>
              <a:rPr lang="en-US" altLang="zh-CN" dirty="0" err="1">
                <a:latin typeface="等线 (正文)"/>
              </a:rPr>
              <a:t>Cecilie</a:t>
            </a:r>
            <a:r>
              <a:rPr lang="en-US" altLang="zh-CN" dirty="0">
                <a:latin typeface="等线 (正文)"/>
              </a:rPr>
              <a:t> </a:t>
            </a:r>
            <a:r>
              <a:rPr lang="en-US" altLang="zh-CN" dirty="0" err="1">
                <a:latin typeface="等线 (正文)"/>
              </a:rPr>
              <a:t>Schou</a:t>
            </a:r>
            <a:r>
              <a:rPr lang="en-US" altLang="zh-CN" dirty="0">
                <a:latin typeface="等线 (正文)"/>
              </a:rPr>
              <a:t>, et al. "Development of a Facebook addiction scale." </a:t>
            </a:r>
            <a:r>
              <a:rPr lang="en-US" altLang="zh-CN" i="1" dirty="0">
                <a:latin typeface="等线 (正文)"/>
              </a:rPr>
              <a:t>Psychological reports</a:t>
            </a:r>
            <a:r>
              <a:rPr lang="en-US" altLang="zh-CN" dirty="0">
                <a:latin typeface="等线 (正文)"/>
              </a:rPr>
              <a:t> 110.2 (2012): 501-517.</a:t>
            </a:r>
            <a:endParaRPr lang="zh-CN" altLang="en-US" dirty="0">
              <a:latin typeface="等线 (正文)"/>
            </a:endParaRPr>
          </a:p>
        </p:txBody>
      </p:sp>
    </p:spTree>
    <p:extLst>
      <p:ext uri="{BB962C8B-B14F-4D97-AF65-F5344CB8AC3E}">
        <p14:creationId xmlns:p14="http://schemas.microsoft.com/office/powerpoint/2010/main" val="15176544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2A02AE0-DE33-4C4C-93C1-4A80F7865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altLang="zh-CN" dirty="0">
                <a:solidFill>
                  <a:schemeClr val="accent1"/>
                </a:solidFill>
              </a:rPr>
              <a:t>Does rotation </a:t>
            </a:r>
            <a:r>
              <a:rPr lang="en-US" altLang="zh-CN" b="1" dirty="0">
                <a:solidFill>
                  <a:schemeClr val="accent1"/>
                </a:solidFill>
              </a:rPr>
              <a:t>reduce time </a:t>
            </a:r>
            <a:r>
              <a:rPr lang="en-US" altLang="zh-CN" dirty="0">
                <a:solidFill>
                  <a:schemeClr val="accent1"/>
                </a:solidFill>
              </a:rPr>
              <a:t>spent?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5A2497-CB46-4132-A7C5-A89D6689F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zh-CN" sz="2400" dirty="0"/>
              <a:t>Linear Mixed Model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Fixed effects:</a:t>
            </a:r>
          </a:p>
          <a:p>
            <a:pPr marL="0" indent="0">
              <a:buNone/>
            </a:pPr>
            <a:r>
              <a:rPr lang="en-US" altLang="zh-CN" sz="2400" dirty="0"/>
              <a:t>Condition (static or rotation), Block length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Random effects:</a:t>
            </a:r>
          </a:p>
          <a:p>
            <a:pPr marL="0" indent="0">
              <a:buNone/>
            </a:pPr>
            <a:r>
              <a:rPr lang="en-US" altLang="zh-CN" sz="2400" dirty="0"/>
              <a:t>User ID, Domain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Dependent variable:</a:t>
            </a:r>
          </a:p>
          <a:p>
            <a:pPr marL="0" indent="0">
              <a:buNone/>
            </a:pPr>
            <a:r>
              <a:rPr lang="en-US" altLang="zh-CN" sz="2400" dirty="0"/>
              <a:t>Time spent on domain that day (log)</a:t>
            </a:r>
            <a:endParaRPr lang="zh-CN" altLang="en-US" sz="2400" dirty="0"/>
          </a:p>
          <a:p>
            <a:pPr marL="0" indent="0">
              <a:buNone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76796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649BE3-8483-4EA4-8B64-B18525634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807865"/>
            <a:ext cx="3363974" cy="3415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4800" dirty="0">
                <a:solidFill>
                  <a:schemeClr val="bg1"/>
                </a:solidFill>
              </a:rPr>
              <a:t>Daily time on sites </a:t>
            </a:r>
            <a:r>
              <a:rPr lang="en-US" altLang="zh-CN" sz="4800" b="1" dirty="0">
                <a:solidFill>
                  <a:schemeClr val="bg1"/>
                </a:solidFill>
              </a:rPr>
              <a:t>reduced</a:t>
            </a:r>
            <a:r>
              <a:rPr lang="en-US" altLang="zh-CN" sz="4800" dirty="0">
                <a:solidFill>
                  <a:schemeClr val="bg1"/>
                </a:solidFill>
              </a:rPr>
              <a:t> in the rotation condition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12212162-5E0D-460D-B9A7-6AAD52A47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871094"/>
              </p:ext>
            </p:extLst>
          </p:nvPr>
        </p:nvGraphicFramePr>
        <p:xfrm>
          <a:off x="5195219" y="1473516"/>
          <a:ext cx="6748542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4271">
                  <a:extLst>
                    <a:ext uri="{9D8B030D-6E8A-4147-A177-3AD203B41FA5}">
                      <a16:colId xmlns:a16="http://schemas.microsoft.com/office/drawing/2014/main" val="1831304773"/>
                    </a:ext>
                  </a:extLst>
                </a:gridCol>
                <a:gridCol w="3374271">
                  <a:extLst>
                    <a:ext uri="{9D8B030D-6E8A-4147-A177-3AD203B41FA5}">
                      <a16:colId xmlns:a16="http://schemas.microsoft.com/office/drawing/2014/main" val="460593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200" dirty="0"/>
                        <a:t>Log time spent per day (Dependent variable)</a:t>
                      </a:r>
                      <a:endParaRPr lang="zh-CN" alt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401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200" b="1" dirty="0"/>
                        <a:t>Rotation (baseline: static)</a:t>
                      </a:r>
                      <a:endParaRPr lang="zh-CN" altLang="en-US" sz="2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200" b="1" dirty="0"/>
                        <a:t>-0.417 (p &lt; 0.05)</a:t>
                      </a:r>
                      <a:endParaRPr lang="zh-CN" altLang="en-US" sz="2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052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200" dirty="0"/>
                        <a:t>Intercept</a:t>
                      </a:r>
                      <a:endParaRPr lang="zh-CN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200" dirty="0"/>
                        <a:t>4.981</a:t>
                      </a:r>
                      <a:endParaRPr lang="zh-CN" alt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723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200" dirty="0"/>
                        <a:t>Observations</a:t>
                      </a:r>
                      <a:endParaRPr lang="zh-CN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200" dirty="0"/>
                        <a:t>370</a:t>
                      </a:r>
                      <a:endParaRPr lang="zh-CN" alt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747998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B26038FE-506E-4254-A37D-2E3DF2BF592C}"/>
              </a:ext>
            </a:extLst>
          </p:cNvPr>
          <p:cNvSpPr txBox="1"/>
          <p:nvPr/>
        </p:nvSpPr>
        <p:spPr>
          <a:xfrm>
            <a:off x="6433949" y="4081015"/>
            <a:ext cx="50290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/>
              <a:t>Interpretation (via exponentiation):</a:t>
            </a:r>
          </a:p>
          <a:p>
            <a:endParaRPr lang="en-US" altLang="zh-CN" sz="2200" dirty="0"/>
          </a:p>
          <a:p>
            <a:r>
              <a:rPr lang="en-US" altLang="zh-CN" sz="2200" dirty="0"/>
              <a:t>Static: 146 seconds per site daily</a:t>
            </a:r>
          </a:p>
          <a:p>
            <a:r>
              <a:rPr lang="en-US" altLang="zh-CN" sz="2200" dirty="0"/>
              <a:t>Rotation: 96 seconds per site daily</a:t>
            </a:r>
          </a:p>
        </p:txBody>
      </p:sp>
    </p:spTree>
    <p:extLst>
      <p:ext uri="{BB962C8B-B14F-4D97-AF65-F5344CB8AC3E}">
        <p14:creationId xmlns:p14="http://schemas.microsoft.com/office/powerpoint/2010/main" val="1084337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2A02AE0-DE33-4C4C-93C1-4A80F7865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altLang="zh-CN" dirty="0">
                <a:solidFill>
                  <a:schemeClr val="accent1"/>
                </a:solidFill>
              </a:rPr>
              <a:t>Does rotation </a:t>
            </a:r>
            <a:r>
              <a:rPr lang="en-US" altLang="zh-CN" b="1" dirty="0">
                <a:solidFill>
                  <a:schemeClr val="accent1"/>
                </a:solidFill>
              </a:rPr>
              <a:t>increase attrition</a:t>
            </a:r>
            <a:r>
              <a:rPr lang="en-US" altLang="zh-CN" dirty="0">
                <a:solidFill>
                  <a:schemeClr val="accent1"/>
                </a:solidFill>
              </a:rPr>
              <a:t>?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5A2497-CB46-4132-A7C5-A89D6689F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zh-CN" sz="2400" dirty="0"/>
              <a:t>Cox hazard regression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Predicting survival probability as a function of condition (static or rotation), within the first block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749892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F006496-6C89-47A4-87D7-3B32484C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Rotating interventions </a:t>
            </a:r>
            <a:r>
              <a:rPr lang="en-US" altLang="zh-CN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increases attrition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4EAAB852-DE44-468E-8EB4-5EE35BA1B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977" y="1195963"/>
            <a:ext cx="7147765" cy="380618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009F414-4C3A-4C43-AE93-C5D11910D598}"/>
              </a:ext>
            </a:extLst>
          </p:cNvPr>
          <p:cNvSpPr txBox="1"/>
          <p:nvPr/>
        </p:nvSpPr>
        <p:spPr>
          <a:xfrm>
            <a:off x="7098383" y="5645482"/>
            <a:ext cx="3787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Log hazard ratio for rotation condition: 0.544 (p &lt; 0.05)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BA7A5A6-07A6-4A54-B38D-8FA6CAC5B96B}"/>
              </a:ext>
            </a:extLst>
          </p:cNvPr>
          <p:cNvSpPr/>
          <p:nvPr/>
        </p:nvSpPr>
        <p:spPr>
          <a:xfrm>
            <a:off x="6909847" y="4194920"/>
            <a:ext cx="3619894" cy="238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Days HabitLab remains installed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17AB98C-F14B-4C8C-A131-C76421B71935}"/>
              </a:ext>
            </a:extLst>
          </p:cNvPr>
          <p:cNvSpPr/>
          <p:nvPr/>
        </p:nvSpPr>
        <p:spPr>
          <a:xfrm rot="16200000">
            <a:off x="3380798" y="2612549"/>
            <a:ext cx="3214542" cy="188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Survival Probability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9B5CEB5-DF9C-4EA6-A5FB-52ED7D60A06D}"/>
              </a:ext>
            </a:extLst>
          </p:cNvPr>
          <p:cNvSpPr/>
          <p:nvPr/>
        </p:nvSpPr>
        <p:spPr>
          <a:xfrm>
            <a:off x="6619185" y="4482236"/>
            <a:ext cx="4268773" cy="361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6F71F82-97A8-4FC1-A563-A3985FAEF7DC}"/>
              </a:ext>
            </a:extLst>
          </p:cNvPr>
          <p:cNvSpPr/>
          <p:nvPr/>
        </p:nvSpPr>
        <p:spPr>
          <a:xfrm>
            <a:off x="7093619" y="5029194"/>
            <a:ext cx="3214542" cy="188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Static interventions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Rotating interventions</a:t>
            </a:r>
          </a:p>
          <a:p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8FD8DF2-9229-42ED-A37F-402FF283DA81}"/>
              </a:ext>
            </a:extLst>
          </p:cNvPr>
          <p:cNvSpPr/>
          <p:nvPr/>
        </p:nvSpPr>
        <p:spPr>
          <a:xfrm>
            <a:off x="6876901" y="4766962"/>
            <a:ext cx="216718" cy="215019"/>
          </a:xfrm>
          <a:prstGeom prst="rect">
            <a:avLst/>
          </a:prstGeom>
          <a:solidFill>
            <a:srgbClr val="F9EAC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8D1DA57-27C6-4221-A74F-FFA7C52F9285}"/>
              </a:ext>
            </a:extLst>
          </p:cNvPr>
          <p:cNvSpPr/>
          <p:nvPr/>
        </p:nvSpPr>
        <p:spPr>
          <a:xfrm>
            <a:off x="6875640" y="5043336"/>
            <a:ext cx="216718" cy="215019"/>
          </a:xfrm>
          <a:prstGeom prst="rect">
            <a:avLst/>
          </a:prstGeom>
          <a:solidFill>
            <a:srgbClr val="C9E3F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9498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F006496-6C89-47A4-87D7-3B32484C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Rotating interventions </a:t>
            </a:r>
            <a:r>
              <a:rPr lang="en-US" altLang="zh-CN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increases attrition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4EAAB852-DE44-468E-8EB4-5EE35BA1B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977" y="1195963"/>
            <a:ext cx="7147765" cy="380618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009F414-4C3A-4C43-AE93-C5D11910D598}"/>
              </a:ext>
            </a:extLst>
          </p:cNvPr>
          <p:cNvSpPr txBox="1"/>
          <p:nvPr/>
        </p:nvSpPr>
        <p:spPr>
          <a:xfrm>
            <a:off x="7098383" y="5645482"/>
            <a:ext cx="3787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Log hazard ratio for rotation condition: 0.544 (p &lt; 0.05)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BA7A5A6-07A6-4A54-B38D-8FA6CAC5B96B}"/>
              </a:ext>
            </a:extLst>
          </p:cNvPr>
          <p:cNvSpPr/>
          <p:nvPr/>
        </p:nvSpPr>
        <p:spPr>
          <a:xfrm>
            <a:off x="6909847" y="4194920"/>
            <a:ext cx="3619894" cy="238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Days HabitLab remains installed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17AB98C-F14B-4C8C-A131-C76421B71935}"/>
              </a:ext>
            </a:extLst>
          </p:cNvPr>
          <p:cNvSpPr/>
          <p:nvPr/>
        </p:nvSpPr>
        <p:spPr>
          <a:xfrm rot="16200000">
            <a:off x="3380798" y="2612549"/>
            <a:ext cx="3214542" cy="188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Survival Probability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9B5CEB5-DF9C-4EA6-A5FB-52ED7D60A06D}"/>
              </a:ext>
            </a:extLst>
          </p:cNvPr>
          <p:cNvSpPr/>
          <p:nvPr/>
        </p:nvSpPr>
        <p:spPr>
          <a:xfrm>
            <a:off x="6619185" y="4482236"/>
            <a:ext cx="4268773" cy="361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6F71F82-97A8-4FC1-A563-A3985FAEF7DC}"/>
              </a:ext>
            </a:extLst>
          </p:cNvPr>
          <p:cNvSpPr/>
          <p:nvPr/>
        </p:nvSpPr>
        <p:spPr>
          <a:xfrm>
            <a:off x="7093619" y="5029194"/>
            <a:ext cx="3214542" cy="188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Static interventions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Rotating interventions</a:t>
            </a:r>
          </a:p>
          <a:p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8FD8DF2-9229-42ED-A37F-402FF283DA81}"/>
              </a:ext>
            </a:extLst>
          </p:cNvPr>
          <p:cNvSpPr/>
          <p:nvPr/>
        </p:nvSpPr>
        <p:spPr>
          <a:xfrm>
            <a:off x="6876901" y="4766962"/>
            <a:ext cx="216718" cy="215019"/>
          </a:xfrm>
          <a:prstGeom prst="rect">
            <a:avLst/>
          </a:prstGeom>
          <a:solidFill>
            <a:srgbClr val="F9EAC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8D1DA57-27C6-4221-A74F-FFA7C52F9285}"/>
              </a:ext>
            </a:extLst>
          </p:cNvPr>
          <p:cNvSpPr/>
          <p:nvPr/>
        </p:nvSpPr>
        <p:spPr>
          <a:xfrm>
            <a:off x="6875640" y="5043336"/>
            <a:ext cx="216718" cy="215019"/>
          </a:xfrm>
          <a:prstGeom prst="rect">
            <a:avLst/>
          </a:prstGeom>
          <a:solidFill>
            <a:srgbClr val="C9E3F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对话气泡: 矩形 2">
            <a:extLst>
              <a:ext uri="{FF2B5EF4-FFF2-40B4-BE49-F238E27FC236}">
                <a16:creationId xmlns:a16="http://schemas.microsoft.com/office/drawing/2014/main" id="{2FAD2ED7-97E9-4E3F-914B-7388F4DB3109}"/>
              </a:ext>
            </a:extLst>
          </p:cNvPr>
          <p:cNvSpPr/>
          <p:nvPr/>
        </p:nvSpPr>
        <p:spPr>
          <a:xfrm>
            <a:off x="8729222" y="1900989"/>
            <a:ext cx="2788542" cy="238337"/>
          </a:xfrm>
          <a:prstGeom prst="wedgeRectCallout">
            <a:avLst>
              <a:gd name="adj1" fmla="val 61454"/>
              <a:gd name="adj2" fmla="val 229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Static: 74% after a week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89314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F006496-6C89-47A4-87D7-3B32484C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Rotating interventions </a:t>
            </a:r>
            <a:r>
              <a:rPr lang="en-US" altLang="zh-CN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increases attrition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4EAAB852-DE44-468E-8EB4-5EE35BA1B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977" y="1195963"/>
            <a:ext cx="7147765" cy="380618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009F414-4C3A-4C43-AE93-C5D11910D598}"/>
              </a:ext>
            </a:extLst>
          </p:cNvPr>
          <p:cNvSpPr txBox="1"/>
          <p:nvPr/>
        </p:nvSpPr>
        <p:spPr>
          <a:xfrm>
            <a:off x="7098383" y="5645482"/>
            <a:ext cx="3787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Log hazard ratio for rotation condition: 0.544 (p &lt; 0.05)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BA7A5A6-07A6-4A54-B38D-8FA6CAC5B96B}"/>
              </a:ext>
            </a:extLst>
          </p:cNvPr>
          <p:cNvSpPr/>
          <p:nvPr/>
        </p:nvSpPr>
        <p:spPr>
          <a:xfrm>
            <a:off x="6909847" y="4194920"/>
            <a:ext cx="3619894" cy="238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Days HabitLab remains installed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17AB98C-F14B-4C8C-A131-C76421B71935}"/>
              </a:ext>
            </a:extLst>
          </p:cNvPr>
          <p:cNvSpPr/>
          <p:nvPr/>
        </p:nvSpPr>
        <p:spPr>
          <a:xfrm rot="16200000">
            <a:off x="3380798" y="2612549"/>
            <a:ext cx="3214542" cy="188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Survival Probability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9B5CEB5-DF9C-4EA6-A5FB-52ED7D60A06D}"/>
              </a:ext>
            </a:extLst>
          </p:cNvPr>
          <p:cNvSpPr/>
          <p:nvPr/>
        </p:nvSpPr>
        <p:spPr>
          <a:xfrm>
            <a:off x="6619185" y="4482236"/>
            <a:ext cx="4268773" cy="361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6F71F82-97A8-4FC1-A563-A3985FAEF7DC}"/>
              </a:ext>
            </a:extLst>
          </p:cNvPr>
          <p:cNvSpPr/>
          <p:nvPr/>
        </p:nvSpPr>
        <p:spPr>
          <a:xfrm>
            <a:off x="7093619" y="5029194"/>
            <a:ext cx="3214542" cy="188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Static interventions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Rotating interventions</a:t>
            </a:r>
          </a:p>
          <a:p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8FD8DF2-9229-42ED-A37F-402FF283DA81}"/>
              </a:ext>
            </a:extLst>
          </p:cNvPr>
          <p:cNvSpPr/>
          <p:nvPr/>
        </p:nvSpPr>
        <p:spPr>
          <a:xfrm>
            <a:off x="6876901" y="4766962"/>
            <a:ext cx="216718" cy="215019"/>
          </a:xfrm>
          <a:prstGeom prst="rect">
            <a:avLst/>
          </a:prstGeom>
          <a:solidFill>
            <a:srgbClr val="F9EAC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8D1DA57-27C6-4221-A74F-FFA7C52F9285}"/>
              </a:ext>
            </a:extLst>
          </p:cNvPr>
          <p:cNvSpPr/>
          <p:nvPr/>
        </p:nvSpPr>
        <p:spPr>
          <a:xfrm>
            <a:off x="6875640" y="5043336"/>
            <a:ext cx="216718" cy="215019"/>
          </a:xfrm>
          <a:prstGeom prst="rect">
            <a:avLst/>
          </a:prstGeom>
          <a:solidFill>
            <a:srgbClr val="C9E3F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对话气泡: 矩形 15">
            <a:extLst>
              <a:ext uri="{FF2B5EF4-FFF2-40B4-BE49-F238E27FC236}">
                <a16:creationId xmlns:a16="http://schemas.microsoft.com/office/drawing/2014/main" id="{8A9A1196-1DBB-45AE-A3B1-B37AA8C388DE}"/>
              </a:ext>
            </a:extLst>
          </p:cNvPr>
          <p:cNvSpPr/>
          <p:nvPr/>
        </p:nvSpPr>
        <p:spPr>
          <a:xfrm>
            <a:off x="8729222" y="1900989"/>
            <a:ext cx="2788542" cy="238337"/>
          </a:xfrm>
          <a:prstGeom prst="wedgeRectCallout">
            <a:avLst>
              <a:gd name="adj1" fmla="val 61454"/>
              <a:gd name="adj2" fmla="val 229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Static: 74% after a week</a:t>
            </a:r>
            <a:endParaRPr lang="zh-CN" altLang="en-US" dirty="0"/>
          </a:p>
        </p:txBody>
      </p:sp>
      <p:sp>
        <p:nvSpPr>
          <p:cNvPr id="17" name="对话气泡: 矩形 16">
            <a:extLst>
              <a:ext uri="{FF2B5EF4-FFF2-40B4-BE49-F238E27FC236}">
                <a16:creationId xmlns:a16="http://schemas.microsoft.com/office/drawing/2014/main" id="{F0E115C9-52FD-4845-A295-DD40C523303D}"/>
              </a:ext>
            </a:extLst>
          </p:cNvPr>
          <p:cNvSpPr/>
          <p:nvPr/>
        </p:nvSpPr>
        <p:spPr>
          <a:xfrm>
            <a:off x="8729222" y="2407284"/>
            <a:ext cx="2788542" cy="238337"/>
          </a:xfrm>
          <a:prstGeom prst="wedgeRectCallout">
            <a:avLst>
              <a:gd name="adj1" fmla="val 61454"/>
              <a:gd name="adj2" fmla="val 229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Rotation: 52% after a week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745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AD1D25-3954-4E11-B0E1-EAF3555B0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altLang="zh-CN" sz="2400" dirty="0"/>
              <a:t>Motivation</a:t>
            </a:r>
          </a:p>
          <a:p>
            <a:r>
              <a:rPr lang="en-US" altLang="zh-CN" sz="2400" dirty="0"/>
              <a:t>The </a:t>
            </a:r>
            <a:r>
              <a:rPr lang="en-US" altLang="zh-CN" sz="2400"/>
              <a:t>Habitlab</a:t>
            </a:r>
            <a:r>
              <a:rPr lang="en-US" altLang="zh-CN" sz="2400" dirty="0"/>
              <a:t> Chrome Extension</a:t>
            </a:r>
          </a:p>
          <a:p>
            <a:r>
              <a:rPr lang="en-US" altLang="zh-CN" sz="2400" dirty="0"/>
              <a:t>Study 1</a:t>
            </a:r>
          </a:p>
          <a:p>
            <a:r>
              <a:rPr lang="en-US" altLang="zh-CN" sz="2400" b="1" dirty="0"/>
              <a:t>Study 2</a:t>
            </a:r>
          </a:p>
          <a:p>
            <a:r>
              <a:rPr lang="en-US" altLang="zh-CN" sz="2400" dirty="0"/>
              <a:t>Qualitative feedback</a:t>
            </a:r>
          </a:p>
          <a:p>
            <a:r>
              <a:rPr lang="en-US" altLang="zh-CN" sz="2400" dirty="0"/>
              <a:t>Study 3</a:t>
            </a:r>
            <a:endParaRPr lang="zh-CN" altLang="en-US" sz="2400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E44AF5EE-1BB8-428C-AF96-D10840FE4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altLang="zh-CN" dirty="0">
                <a:solidFill>
                  <a:schemeClr val="accent1"/>
                </a:solidFill>
              </a:rPr>
              <a:t>Rotating interventions improves effectiveness but increases attrition</a:t>
            </a:r>
            <a:endParaRPr lang="zh-CN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7075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D80250-69A7-49D3-9340-EFF00D81C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777"/>
            <a:ext cx="10515600" cy="49891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Does rotating between </a:t>
            </a:r>
            <a:r>
              <a:rPr lang="en-US" altLang="zh-CN" b="1" dirty="0"/>
              <a:t>more interventions </a:t>
            </a:r>
            <a:r>
              <a:rPr lang="en-US" altLang="zh-CN" dirty="0"/>
              <a:t>increase attrition?</a:t>
            </a:r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919599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D80250-69A7-49D3-9340-EFF00D81C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777"/>
            <a:ext cx="10515600" cy="49891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Does rotating between </a:t>
            </a:r>
            <a:r>
              <a:rPr lang="en-US" altLang="zh-CN" b="1" dirty="0"/>
              <a:t>more interventions </a:t>
            </a:r>
            <a:r>
              <a:rPr lang="en-US" altLang="zh-CN" dirty="0"/>
              <a:t>increase attrition?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Between-subjects design, 409 participants, 5 weeks</a:t>
            </a:r>
          </a:p>
        </p:txBody>
      </p:sp>
    </p:spTree>
    <p:extLst>
      <p:ext uri="{BB962C8B-B14F-4D97-AF65-F5344CB8AC3E}">
        <p14:creationId xmlns:p14="http://schemas.microsoft.com/office/powerpoint/2010/main" val="11967235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D80250-69A7-49D3-9340-EFF00D81C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777"/>
            <a:ext cx="10515600" cy="49891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Does rotating between </a:t>
            </a:r>
            <a:r>
              <a:rPr lang="en-US" altLang="zh-CN" b="1" dirty="0"/>
              <a:t>more interventions </a:t>
            </a:r>
            <a:r>
              <a:rPr lang="en-US" altLang="zh-CN" dirty="0"/>
              <a:t>increase attrition?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Between-subjects design, 409 participants, 5 weeks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Conditions differ in number of interventions being rotated:</a:t>
            </a:r>
          </a:p>
          <a:p>
            <a:r>
              <a:rPr lang="en-US" altLang="zh-CN" b="1" dirty="0"/>
              <a:t>One</a:t>
            </a:r>
            <a:r>
              <a:rPr lang="en-US" altLang="zh-CN" dirty="0"/>
              <a:t> intervention per site</a:t>
            </a:r>
          </a:p>
          <a:p>
            <a:r>
              <a:rPr lang="en-US" altLang="zh-CN" b="1" dirty="0"/>
              <a:t>Half</a:t>
            </a:r>
            <a:r>
              <a:rPr lang="en-US" altLang="zh-CN" dirty="0"/>
              <a:t> of all available interventions per site (</a:t>
            </a:r>
            <a:r>
              <a:rPr lang="en-US" altLang="zh-CN" dirty="0" err="1"/>
              <a:t>ie</a:t>
            </a:r>
            <a:r>
              <a:rPr lang="en-US" altLang="zh-CN" dirty="0"/>
              <a:t>, 4 on Facebook)</a:t>
            </a:r>
          </a:p>
          <a:p>
            <a:r>
              <a:rPr lang="en-US" altLang="zh-CN" b="1" dirty="0"/>
              <a:t>All</a:t>
            </a:r>
            <a:r>
              <a:rPr lang="en-US" altLang="zh-CN" dirty="0"/>
              <a:t> available interventions per site (</a:t>
            </a:r>
            <a:r>
              <a:rPr lang="en-US" altLang="zh-CN" dirty="0" err="1"/>
              <a:t>ie</a:t>
            </a:r>
            <a:r>
              <a:rPr lang="en-US" altLang="zh-CN" dirty="0"/>
              <a:t>, 8 on Facebook)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4607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7DA079-ADB6-4E38-B78C-05DEC316F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625056"/>
            <a:ext cx="4524973" cy="29469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sz="3400" dirty="0"/>
              <a:t>Behavior change interventions suffer from declined engagement over time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A3CD92-7A16-4046-A096-99F06197CF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"/>
          <a:stretch/>
        </p:blipFill>
        <p:spPr>
          <a:xfrm>
            <a:off x="6021086" y="544777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545C83C-7C0B-4049-A6FE-B273AA8634FB}"/>
              </a:ext>
            </a:extLst>
          </p:cNvPr>
          <p:cNvSpPr/>
          <p:nvPr/>
        </p:nvSpPr>
        <p:spPr>
          <a:xfrm>
            <a:off x="804672" y="5445658"/>
            <a:ext cx="56923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Paul Krebs, James O Prochaska, and Joseph S Rossi. 2010. A meta-analysis of computer-tailored interventions for health behavior change. Preventive medicine 51, 3-4 (2010), 214–221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95791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A0CD55A-81A9-43FB-B21E-CB8905A9C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Rotating between interventions </a:t>
            </a:r>
            <a:r>
              <a:rPr lang="en-US" altLang="zh-CN" sz="3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increases attrition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AE07F94D-0EB1-487D-9BCA-077FB1191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571" y="1684119"/>
            <a:ext cx="6553545" cy="348976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63E94F8-4EA3-4EE8-815C-1C29CCDAAD62}"/>
              </a:ext>
            </a:extLst>
          </p:cNvPr>
          <p:cNvSpPr/>
          <p:nvPr/>
        </p:nvSpPr>
        <p:spPr>
          <a:xfrm>
            <a:off x="7032395" y="4487158"/>
            <a:ext cx="3619894" cy="238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Days HabitLab remains installed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3B37B77-2BDE-46C8-A5EA-AE0F6F532384}"/>
              </a:ext>
            </a:extLst>
          </p:cNvPr>
          <p:cNvSpPr/>
          <p:nvPr/>
        </p:nvSpPr>
        <p:spPr>
          <a:xfrm rot="16200000">
            <a:off x="3788568" y="2785620"/>
            <a:ext cx="3214542" cy="188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Survival Probability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0C6A84C-98CA-4407-BF0B-65549199CF7B}"/>
              </a:ext>
            </a:extLst>
          </p:cNvPr>
          <p:cNvSpPr/>
          <p:nvPr/>
        </p:nvSpPr>
        <p:spPr>
          <a:xfrm>
            <a:off x="6619185" y="4812181"/>
            <a:ext cx="4268773" cy="361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8AF2B8D-1636-4E62-B536-3189D8EAAC9B}"/>
              </a:ext>
            </a:extLst>
          </p:cNvPr>
          <p:cNvSpPr/>
          <p:nvPr/>
        </p:nvSpPr>
        <p:spPr>
          <a:xfrm>
            <a:off x="6971072" y="5396847"/>
            <a:ext cx="3214542" cy="188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One intervention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Half of total interventions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All interventions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F332EFA-95D1-462E-A182-CAEB8ABE5580}"/>
              </a:ext>
            </a:extLst>
          </p:cNvPr>
          <p:cNvSpPr/>
          <p:nvPr/>
        </p:nvSpPr>
        <p:spPr>
          <a:xfrm>
            <a:off x="6754354" y="5134615"/>
            <a:ext cx="216718" cy="215019"/>
          </a:xfrm>
          <a:prstGeom prst="rect">
            <a:avLst/>
          </a:prstGeom>
          <a:solidFill>
            <a:srgbClr val="F9EAC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A85E8FF-0AD9-4FDD-BA11-83C0960154A0}"/>
              </a:ext>
            </a:extLst>
          </p:cNvPr>
          <p:cNvSpPr/>
          <p:nvPr/>
        </p:nvSpPr>
        <p:spPr>
          <a:xfrm>
            <a:off x="6753093" y="5410989"/>
            <a:ext cx="216718" cy="215019"/>
          </a:xfrm>
          <a:prstGeom prst="rect">
            <a:avLst/>
          </a:prstGeom>
          <a:solidFill>
            <a:srgbClr val="C9E3F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ACBF9A7-2EAF-4C74-BB20-D4C42629B592}"/>
              </a:ext>
            </a:extLst>
          </p:cNvPr>
          <p:cNvSpPr/>
          <p:nvPr/>
        </p:nvSpPr>
        <p:spPr>
          <a:xfrm>
            <a:off x="6753093" y="5672068"/>
            <a:ext cx="216718" cy="215019"/>
          </a:xfrm>
          <a:prstGeom prst="rect">
            <a:avLst/>
          </a:prstGeom>
          <a:solidFill>
            <a:srgbClr val="FFC3F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4628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A0CD55A-81A9-43FB-B21E-CB8905A9C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Rotating between interventions </a:t>
            </a:r>
            <a:r>
              <a:rPr lang="en-US" altLang="zh-CN" sz="3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increases attrition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AE07F94D-0EB1-487D-9BCA-077FB1191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571" y="1684119"/>
            <a:ext cx="6553545" cy="348976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63E94F8-4EA3-4EE8-815C-1C29CCDAAD62}"/>
              </a:ext>
            </a:extLst>
          </p:cNvPr>
          <p:cNvSpPr/>
          <p:nvPr/>
        </p:nvSpPr>
        <p:spPr>
          <a:xfrm>
            <a:off x="7032395" y="4487158"/>
            <a:ext cx="3619894" cy="238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Days HabitLab remains installed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3B37B77-2BDE-46C8-A5EA-AE0F6F532384}"/>
              </a:ext>
            </a:extLst>
          </p:cNvPr>
          <p:cNvSpPr/>
          <p:nvPr/>
        </p:nvSpPr>
        <p:spPr>
          <a:xfrm rot="16200000">
            <a:off x="3788568" y="2785620"/>
            <a:ext cx="3214542" cy="188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Survival Probability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0C6A84C-98CA-4407-BF0B-65549199CF7B}"/>
              </a:ext>
            </a:extLst>
          </p:cNvPr>
          <p:cNvSpPr/>
          <p:nvPr/>
        </p:nvSpPr>
        <p:spPr>
          <a:xfrm>
            <a:off x="6619185" y="4812181"/>
            <a:ext cx="4268773" cy="361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8AF2B8D-1636-4E62-B536-3189D8EAAC9B}"/>
              </a:ext>
            </a:extLst>
          </p:cNvPr>
          <p:cNvSpPr/>
          <p:nvPr/>
        </p:nvSpPr>
        <p:spPr>
          <a:xfrm>
            <a:off x="6971072" y="5396847"/>
            <a:ext cx="3214542" cy="188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One intervention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Half of total interventions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All interventions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F332EFA-95D1-462E-A182-CAEB8ABE5580}"/>
              </a:ext>
            </a:extLst>
          </p:cNvPr>
          <p:cNvSpPr/>
          <p:nvPr/>
        </p:nvSpPr>
        <p:spPr>
          <a:xfrm>
            <a:off x="6754354" y="5134615"/>
            <a:ext cx="216718" cy="215019"/>
          </a:xfrm>
          <a:prstGeom prst="rect">
            <a:avLst/>
          </a:prstGeom>
          <a:solidFill>
            <a:srgbClr val="F9EAC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A85E8FF-0AD9-4FDD-BA11-83C0960154A0}"/>
              </a:ext>
            </a:extLst>
          </p:cNvPr>
          <p:cNvSpPr/>
          <p:nvPr/>
        </p:nvSpPr>
        <p:spPr>
          <a:xfrm>
            <a:off x="6753093" y="5410989"/>
            <a:ext cx="216718" cy="215019"/>
          </a:xfrm>
          <a:prstGeom prst="rect">
            <a:avLst/>
          </a:prstGeom>
          <a:solidFill>
            <a:srgbClr val="C9E3F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ACBF9A7-2EAF-4C74-BB20-D4C42629B592}"/>
              </a:ext>
            </a:extLst>
          </p:cNvPr>
          <p:cNvSpPr/>
          <p:nvPr/>
        </p:nvSpPr>
        <p:spPr>
          <a:xfrm>
            <a:off x="6753093" y="5672068"/>
            <a:ext cx="216718" cy="215019"/>
          </a:xfrm>
          <a:prstGeom prst="rect">
            <a:avLst/>
          </a:prstGeom>
          <a:solidFill>
            <a:srgbClr val="FFC3F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对话气泡: 矩形 15">
            <a:extLst>
              <a:ext uri="{FF2B5EF4-FFF2-40B4-BE49-F238E27FC236}">
                <a16:creationId xmlns:a16="http://schemas.microsoft.com/office/drawing/2014/main" id="{90CBD3E2-A63C-41D9-A1DC-140CDB7EA63E}"/>
              </a:ext>
            </a:extLst>
          </p:cNvPr>
          <p:cNvSpPr/>
          <p:nvPr/>
        </p:nvSpPr>
        <p:spPr>
          <a:xfrm>
            <a:off x="8300990" y="2926279"/>
            <a:ext cx="2788542" cy="238337"/>
          </a:xfrm>
          <a:prstGeom prst="wedgeRectCallout">
            <a:avLst>
              <a:gd name="adj1" fmla="val 61454"/>
              <a:gd name="adj2" fmla="val 229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One: 47% after 70 days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25730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A0CD55A-81A9-43FB-B21E-CB8905A9C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Rotating between interventions </a:t>
            </a:r>
            <a:r>
              <a:rPr lang="en-US" altLang="zh-CN" sz="3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increases attrition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AE07F94D-0EB1-487D-9BCA-077FB1191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571" y="1684119"/>
            <a:ext cx="6553545" cy="348976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63E94F8-4EA3-4EE8-815C-1C29CCDAAD62}"/>
              </a:ext>
            </a:extLst>
          </p:cNvPr>
          <p:cNvSpPr/>
          <p:nvPr/>
        </p:nvSpPr>
        <p:spPr>
          <a:xfrm>
            <a:off x="7032395" y="4487158"/>
            <a:ext cx="3619894" cy="238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Days HabitLab remains installed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3B37B77-2BDE-46C8-A5EA-AE0F6F532384}"/>
              </a:ext>
            </a:extLst>
          </p:cNvPr>
          <p:cNvSpPr/>
          <p:nvPr/>
        </p:nvSpPr>
        <p:spPr>
          <a:xfrm rot="16200000">
            <a:off x="3788568" y="2785620"/>
            <a:ext cx="3214542" cy="188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Survival Probability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0C6A84C-98CA-4407-BF0B-65549199CF7B}"/>
              </a:ext>
            </a:extLst>
          </p:cNvPr>
          <p:cNvSpPr/>
          <p:nvPr/>
        </p:nvSpPr>
        <p:spPr>
          <a:xfrm>
            <a:off x="6619185" y="4812181"/>
            <a:ext cx="4268773" cy="361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8AF2B8D-1636-4E62-B536-3189D8EAAC9B}"/>
              </a:ext>
            </a:extLst>
          </p:cNvPr>
          <p:cNvSpPr/>
          <p:nvPr/>
        </p:nvSpPr>
        <p:spPr>
          <a:xfrm>
            <a:off x="6971072" y="5396847"/>
            <a:ext cx="3214542" cy="188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One intervention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Half of total interventions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All interventions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F332EFA-95D1-462E-A182-CAEB8ABE5580}"/>
              </a:ext>
            </a:extLst>
          </p:cNvPr>
          <p:cNvSpPr/>
          <p:nvPr/>
        </p:nvSpPr>
        <p:spPr>
          <a:xfrm>
            <a:off x="6754354" y="5134615"/>
            <a:ext cx="216718" cy="215019"/>
          </a:xfrm>
          <a:prstGeom prst="rect">
            <a:avLst/>
          </a:prstGeom>
          <a:solidFill>
            <a:srgbClr val="F9EAC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A85E8FF-0AD9-4FDD-BA11-83C0960154A0}"/>
              </a:ext>
            </a:extLst>
          </p:cNvPr>
          <p:cNvSpPr/>
          <p:nvPr/>
        </p:nvSpPr>
        <p:spPr>
          <a:xfrm>
            <a:off x="6753093" y="5410989"/>
            <a:ext cx="216718" cy="215019"/>
          </a:xfrm>
          <a:prstGeom prst="rect">
            <a:avLst/>
          </a:prstGeom>
          <a:solidFill>
            <a:srgbClr val="C9E3F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ACBF9A7-2EAF-4C74-BB20-D4C42629B592}"/>
              </a:ext>
            </a:extLst>
          </p:cNvPr>
          <p:cNvSpPr/>
          <p:nvPr/>
        </p:nvSpPr>
        <p:spPr>
          <a:xfrm>
            <a:off x="6753093" y="5672068"/>
            <a:ext cx="216718" cy="215019"/>
          </a:xfrm>
          <a:prstGeom prst="rect">
            <a:avLst/>
          </a:prstGeom>
          <a:solidFill>
            <a:srgbClr val="FFC3F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对话气泡: 矩形 15">
            <a:extLst>
              <a:ext uri="{FF2B5EF4-FFF2-40B4-BE49-F238E27FC236}">
                <a16:creationId xmlns:a16="http://schemas.microsoft.com/office/drawing/2014/main" id="{90CBD3E2-A63C-41D9-A1DC-140CDB7EA63E}"/>
              </a:ext>
            </a:extLst>
          </p:cNvPr>
          <p:cNvSpPr/>
          <p:nvPr/>
        </p:nvSpPr>
        <p:spPr>
          <a:xfrm>
            <a:off x="8300990" y="2926279"/>
            <a:ext cx="2788542" cy="238337"/>
          </a:xfrm>
          <a:prstGeom prst="wedgeRectCallout">
            <a:avLst>
              <a:gd name="adj1" fmla="val 61454"/>
              <a:gd name="adj2" fmla="val 229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One: 47% after 70 days</a:t>
            </a:r>
            <a:endParaRPr lang="zh-CN" altLang="en-US" dirty="0"/>
          </a:p>
        </p:txBody>
      </p:sp>
      <p:sp>
        <p:nvSpPr>
          <p:cNvPr id="18" name="对话气泡: 矩形 17">
            <a:extLst>
              <a:ext uri="{FF2B5EF4-FFF2-40B4-BE49-F238E27FC236}">
                <a16:creationId xmlns:a16="http://schemas.microsoft.com/office/drawing/2014/main" id="{7D1A831A-CD68-4A28-B791-89A3EDAFD92B}"/>
              </a:ext>
            </a:extLst>
          </p:cNvPr>
          <p:cNvSpPr/>
          <p:nvPr/>
        </p:nvSpPr>
        <p:spPr>
          <a:xfrm>
            <a:off x="8319843" y="3383688"/>
            <a:ext cx="2788542" cy="238337"/>
          </a:xfrm>
          <a:prstGeom prst="wedgeRectCallout">
            <a:avLst>
              <a:gd name="adj1" fmla="val 61454"/>
              <a:gd name="adj2" fmla="val 229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Half: 27% after 70 days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5612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A0CD55A-81A9-43FB-B21E-CB8905A9C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Rotating between interventions </a:t>
            </a:r>
            <a:r>
              <a:rPr lang="en-US" altLang="zh-CN" sz="3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increases attrition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AE07F94D-0EB1-487D-9BCA-077FB1191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571" y="1684119"/>
            <a:ext cx="6553545" cy="348976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63E94F8-4EA3-4EE8-815C-1C29CCDAAD62}"/>
              </a:ext>
            </a:extLst>
          </p:cNvPr>
          <p:cNvSpPr/>
          <p:nvPr/>
        </p:nvSpPr>
        <p:spPr>
          <a:xfrm>
            <a:off x="7032395" y="4487158"/>
            <a:ext cx="3619894" cy="238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Days HabitLab remains installed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3B37B77-2BDE-46C8-A5EA-AE0F6F532384}"/>
              </a:ext>
            </a:extLst>
          </p:cNvPr>
          <p:cNvSpPr/>
          <p:nvPr/>
        </p:nvSpPr>
        <p:spPr>
          <a:xfrm rot="16200000">
            <a:off x="3788568" y="2785620"/>
            <a:ext cx="3214542" cy="188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Survival Probability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0C6A84C-98CA-4407-BF0B-65549199CF7B}"/>
              </a:ext>
            </a:extLst>
          </p:cNvPr>
          <p:cNvSpPr/>
          <p:nvPr/>
        </p:nvSpPr>
        <p:spPr>
          <a:xfrm>
            <a:off x="6619185" y="4812181"/>
            <a:ext cx="4268773" cy="361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8AF2B8D-1636-4E62-B536-3189D8EAAC9B}"/>
              </a:ext>
            </a:extLst>
          </p:cNvPr>
          <p:cNvSpPr/>
          <p:nvPr/>
        </p:nvSpPr>
        <p:spPr>
          <a:xfrm>
            <a:off x="6971072" y="5396847"/>
            <a:ext cx="3214542" cy="188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One intervention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Half of total interventions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All interventions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F332EFA-95D1-462E-A182-CAEB8ABE5580}"/>
              </a:ext>
            </a:extLst>
          </p:cNvPr>
          <p:cNvSpPr/>
          <p:nvPr/>
        </p:nvSpPr>
        <p:spPr>
          <a:xfrm>
            <a:off x="6754354" y="5134615"/>
            <a:ext cx="216718" cy="215019"/>
          </a:xfrm>
          <a:prstGeom prst="rect">
            <a:avLst/>
          </a:prstGeom>
          <a:solidFill>
            <a:srgbClr val="F9EAC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A85E8FF-0AD9-4FDD-BA11-83C0960154A0}"/>
              </a:ext>
            </a:extLst>
          </p:cNvPr>
          <p:cNvSpPr/>
          <p:nvPr/>
        </p:nvSpPr>
        <p:spPr>
          <a:xfrm>
            <a:off x="6753093" y="5410989"/>
            <a:ext cx="216718" cy="215019"/>
          </a:xfrm>
          <a:prstGeom prst="rect">
            <a:avLst/>
          </a:prstGeom>
          <a:solidFill>
            <a:srgbClr val="C9E3F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ACBF9A7-2EAF-4C74-BB20-D4C42629B592}"/>
              </a:ext>
            </a:extLst>
          </p:cNvPr>
          <p:cNvSpPr/>
          <p:nvPr/>
        </p:nvSpPr>
        <p:spPr>
          <a:xfrm>
            <a:off x="6753093" y="5672068"/>
            <a:ext cx="216718" cy="215019"/>
          </a:xfrm>
          <a:prstGeom prst="rect">
            <a:avLst/>
          </a:prstGeom>
          <a:solidFill>
            <a:srgbClr val="FFC3F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对话气泡: 矩形 15">
            <a:extLst>
              <a:ext uri="{FF2B5EF4-FFF2-40B4-BE49-F238E27FC236}">
                <a16:creationId xmlns:a16="http://schemas.microsoft.com/office/drawing/2014/main" id="{90CBD3E2-A63C-41D9-A1DC-140CDB7EA63E}"/>
              </a:ext>
            </a:extLst>
          </p:cNvPr>
          <p:cNvSpPr/>
          <p:nvPr/>
        </p:nvSpPr>
        <p:spPr>
          <a:xfrm>
            <a:off x="8300990" y="2926279"/>
            <a:ext cx="2788542" cy="238337"/>
          </a:xfrm>
          <a:prstGeom prst="wedgeRectCallout">
            <a:avLst>
              <a:gd name="adj1" fmla="val 61454"/>
              <a:gd name="adj2" fmla="val 229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One: 47% after 70 days</a:t>
            </a:r>
            <a:endParaRPr lang="zh-CN" altLang="en-US" dirty="0"/>
          </a:p>
        </p:txBody>
      </p:sp>
      <p:sp>
        <p:nvSpPr>
          <p:cNvPr id="17" name="对话气泡: 矩形 16">
            <a:extLst>
              <a:ext uri="{FF2B5EF4-FFF2-40B4-BE49-F238E27FC236}">
                <a16:creationId xmlns:a16="http://schemas.microsoft.com/office/drawing/2014/main" id="{C0A4F333-6818-4772-8761-5D621887EDA8}"/>
              </a:ext>
            </a:extLst>
          </p:cNvPr>
          <p:cNvSpPr/>
          <p:nvPr/>
        </p:nvSpPr>
        <p:spPr>
          <a:xfrm>
            <a:off x="8300990" y="3742511"/>
            <a:ext cx="2788542" cy="238337"/>
          </a:xfrm>
          <a:prstGeom prst="wedgeRectCallout">
            <a:avLst>
              <a:gd name="adj1" fmla="val 64835"/>
              <a:gd name="adj2" fmla="val -561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All: 20% after 70 days</a:t>
            </a:r>
            <a:endParaRPr lang="zh-CN" altLang="en-US" dirty="0"/>
          </a:p>
        </p:txBody>
      </p:sp>
      <p:sp>
        <p:nvSpPr>
          <p:cNvPr id="18" name="对话气泡: 矩形 17">
            <a:extLst>
              <a:ext uri="{FF2B5EF4-FFF2-40B4-BE49-F238E27FC236}">
                <a16:creationId xmlns:a16="http://schemas.microsoft.com/office/drawing/2014/main" id="{7D1A831A-CD68-4A28-B791-89A3EDAFD92B}"/>
              </a:ext>
            </a:extLst>
          </p:cNvPr>
          <p:cNvSpPr/>
          <p:nvPr/>
        </p:nvSpPr>
        <p:spPr>
          <a:xfrm>
            <a:off x="8319843" y="3383688"/>
            <a:ext cx="2788542" cy="238337"/>
          </a:xfrm>
          <a:prstGeom prst="wedgeRectCallout">
            <a:avLst>
              <a:gd name="adj1" fmla="val 61454"/>
              <a:gd name="adj2" fmla="val 229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Half: 27% after 70 days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19576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A0CD55A-81A9-43FB-B21E-CB8905A9C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Rotating between interventions </a:t>
            </a:r>
            <a:r>
              <a:rPr lang="en-US" altLang="zh-CN" sz="3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increases attrition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AE07F94D-0EB1-487D-9BCA-077FB1191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571" y="1684119"/>
            <a:ext cx="6553545" cy="348976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63E94F8-4EA3-4EE8-815C-1C29CCDAAD62}"/>
              </a:ext>
            </a:extLst>
          </p:cNvPr>
          <p:cNvSpPr/>
          <p:nvPr/>
        </p:nvSpPr>
        <p:spPr>
          <a:xfrm>
            <a:off x="7032395" y="4487158"/>
            <a:ext cx="3619894" cy="238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Days HabitLab remains installed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3B37B77-2BDE-46C8-A5EA-AE0F6F532384}"/>
              </a:ext>
            </a:extLst>
          </p:cNvPr>
          <p:cNvSpPr/>
          <p:nvPr/>
        </p:nvSpPr>
        <p:spPr>
          <a:xfrm rot="16200000">
            <a:off x="3788568" y="2785620"/>
            <a:ext cx="3214542" cy="188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Survival Probability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0C6A84C-98CA-4407-BF0B-65549199CF7B}"/>
              </a:ext>
            </a:extLst>
          </p:cNvPr>
          <p:cNvSpPr/>
          <p:nvPr/>
        </p:nvSpPr>
        <p:spPr>
          <a:xfrm>
            <a:off x="6619185" y="4812181"/>
            <a:ext cx="4268773" cy="361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8AF2B8D-1636-4E62-B536-3189D8EAAC9B}"/>
              </a:ext>
            </a:extLst>
          </p:cNvPr>
          <p:cNvSpPr/>
          <p:nvPr/>
        </p:nvSpPr>
        <p:spPr>
          <a:xfrm>
            <a:off x="6971072" y="5396847"/>
            <a:ext cx="3214542" cy="188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One intervention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Half of total interventions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All interventions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F332EFA-95D1-462E-A182-CAEB8ABE5580}"/>
              </a:ext>
            </a:extLst>
          </p:cNvPr>
          <p:cNvSpPr/>
          <p:nvPr/>
        </p:nvSpPr>
        <p:spPr>
          <a:xfrm>
            <a:off x="6754354" y="5134615"/>
            <a:ext cx="216718" cy="215019"/>
          </a:xfrm>
          <a:prstGeom prst="rect">
            <a:avLst/>
          </a:prstGeom>
          <a:solidFill>
            <a:srgbClr val="F9EAC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A85E8FF-0AD9-4FDD-BA11-83C0960154A0}"/>
              </a:ext>
            </a:extLst>
          </p:cNvPr>
          <p:cNvSpPr/>
          <p:nvPr/>
        </p:nvSpPr>
        <p:spPr>
          <a:xfrm>
            <a:off x="6753093" y="5410989"/>
            <a:ext cx="216718" cy="215019"/>
          </a:xfrm>
          <a:prstGeom prst="rect">
            <a:avLst/>
          </a:prstGeom>
          <a:solidFill>
            <a:srgbClr val="C9E3F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ACBF9A7-2EAF-4C74-BB20-D4C42629B592}"/>
              </a:ext>
            </a:extLst>
          </p:cNvPr>
          <p:cNvSpPr/>
          <p:nvPr/>
        </p:nvSpPr>
        <p:spPr>
          <a:xfrm>
            <a:off x="6753093" y="5672068"/>
            <a:ext cx="216718" cy="215019"/>
          </a:xfrm>
          <a:prstGeom prst="rect">
            <a:avLst/>
          </a:prstGeom>
          <a:solidFill>
            <a:srgbClr val="FFC3F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对话气泡: 矩形 15">
            <a:extLst>
              <a:ext uri="{FF2B5EF4-FFF2-40B4-BE49-F238E27FC236}">
                <a16:creationId xmlns:a16="http://schemas.microsoft.com/office/drawing/2014/main" id="{90CBD3E2-A63C-41D9-A1DC-140CDB7EA63E}"/>
              </a:ext>
            </a:extLst>
          </p:cNvPr>
          <p:cNvSpPr/>
          <p:nvPr/>
        </p:nvSpPr>
        <p:spPr>
          <a:xfrm>
            <a:off x="8300990" y="2926279"/>
            <a:ext cx="2788542" cy="238337"/>
          </a:xfrm>
          <a:prstGeom prst="wedgeRectCallout">
            <a:avLst>
              <a:gd name="adj1" fmla="val 61454"/>
              <a:gd name="adj2" fmla="val 229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One: 47% after 70 days</a:t>
            </a:r>
            <a:endParaRPr lang="zh-CN" altLang="en-US" dirty="0"/>
          </a:p>
        </p:txBody>
      </p:sp>
      <p:sp>
        <p:nvSpPr>
          <p:cNvPr id="17" name="对话气泡: 矩形 16">
            <a:extLst>
              <a:ext uri="{FF2B5EF4-FFF2-40B4-BE49-F238E27FC236}">
                <a16:creationId xmlns:a16="http://schemas.microsoft.com/office/drawing/2014/main" id="{C0A4F333-6818-4772-8761-5D621887EDA8}"/>
              </a:ext>
            </a:extLst>
          </p:cNvPr>
          <p:cNvSpPr/>
          <p:nvPr/>
        </p:nvSpPr>
        <p:spPr>
          <a:xfrm>
            <a:off x="8300990" y="3742511"/>
            <a:ext cx="2788542" cy="238337"/>
          </a:xfrm>
          <a:prstGeom prst="wedgeRectCallout">
            <a:avLst>
              <a:gd name="adj1" fmla="val 64835"/>
              <a:gd name="adj2" fmla="val -561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All: 20% after 70 days</a:t>
            </a:r>
            <a:endParaRPr lang="zh-CN" altLang="en-US" dirty="0"/>
          </a:p>
        </p:txBody>
      </p:sp>
      <p:sp>
        <p:nvSpPr>
          <p:cNvPr id="18" name="对话气泡: 矩形 17">
            <a:extLst>
              <a:ext uri="{FF2B5EF4-FFF2-40B4-BE49-F238E27FC236}">
                <a16:creationId xmlns:a16="http://schemas.microsoft.com/office/drawing/2014/main" id="{7D1A831A-CD68-4A28-B791-89A3EDAFD92B}"/>
              </a:ext>
            </a:extLst>
          </p:cNvPr>
          <p:cNvSpPr/>
          <p:nvPr/>
        </p:nvSpPr>
        <p:spPr>
          <a:xfrm>
            <a:off x="8319843" y="3383688"/>
            <a:ext cx="2788542" cy="238337"/>
          </a:xfrm>
          <a:prstGeom prst="wedgeRectCallout">
            <a:avLst>
              <a:gd name="adj1" fmla="val 61454"/>
              <a:gd name="adj2" fmla="val 229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Half: 27% after 70 days</a:t>
            </a:r>
            <a:endParaRPr lang="zh-CN" altLang="en-US" dirty="0"/>
          </a:p>
        </p:txBody>
      </p:sp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BD1CF52F-E7AA-427B-A393-E748111CCFED}"/>
              </a:ext>
            </a:extLst>
          </p:cNvPr>
          <p:cNvSpPr/>
          <p:nvPr/>
        </p:nvSpPr>
        <p:spPr>
          <a:xfrm>
            <a:off x="6466789" y="3164616"/>
            <a:ext cx="1106324" cy="361700"/>
          </a:xfrm>
          <a:prstGeom prst="wedgeRectCallout">
            <a:avLst>
              <a:gd name="adj1" fmla="val 123446"/>
              <a:gd name="adj2" fmla="val -80844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 &lt; 0.05</a:t>
            </a:r>
            <a:endParaRPr lang="zh-CN" altLang="en-US" dirty="0"/>
          </a:p>
        </p:txBody>
      </p:sp>
      <p:sp>
        <p:nvSpPr>
          <p:cNvPr id="19" name="对话气泡: 矩形 18">
            <a:extLst>
              <a:ext uri="{FF2B5EF4-FFF2-40B4-BE49-F238E27FC236}">
                <a16:creationId xmlns:a16="http://schemas.microsoft.com/office/drawing/2014/main" id="{70F0FE8A-DADF-4FB7-B474-2884C33A3D54}"/>
              </a:ext>
            </a:extLst>
          </p:cNvPr>
          <p:cNvSpPr/>
          <p:nvPr/>
        </p:nvSpPr>
        <p:spPr>
          <a:xfrm>
            <a:off x="6353666" y="3169331"/>
            <a:ext cx="1219447" cy="361700"/>
          </a:xfrm>
          <a:prstGeom prst="wedgeRectCallout">
            <a:avLst>
              <a:gd name="adj1" fmla="val 119186"/>
              <a:gd name="adj2" fmla="val 114625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Significant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49113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AD1D25-3954-4E11-B0E1-EAF3555B0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altLang="zh-CN" sz="2400" dirty="0"/>
              <a:t>Motivation</a:t>
            </a:r>
          </a:p>
          <a:p>
            <a:r>
              <a:rPr lang="en-US" altLang="zh-CN" sz="2400" dirty="0"/>
              <a:t>The </a:t>
            </a:r>
            <a:r>
              <a:rPr lang="en-US" altLang="zh-CN" sz="2400" dirty="0" err="1"/>
              <a:t>Habitlab</a:t>
            </a:r>
            <a:r>
              <a:rPr lang="en-US" altLang="zh-CN" sz="2400" dirty="0"/>
              <a:t> Chrome Extension</a:t>
            </a:r>
          </a:p>
          <a:p>
            <a:r>
              <a:rPr lang="en-US" altLang="zh-CN" sz="2400" dirty="0"/>
              <a:t>Study 1</a:t>
            </a:r>
          </a:p>
          <a:p>
            <a:r>
              <a:rPr lang="en-US" altLang="zh-CN" sz="2400" dirty="0"/>
              <a:t>Study 2</a:t>
            </a:r>
          </a:p>
          <a:p>
            <a:r>
              <a:rPr lang="en-US" altLang="zh-CN" sz="2400" b="1" dirty="0"/>
              <a:t>Qualitative feedback</a:t>
            </a:r>
          </a:p>
          <a:p>
            <a:r>
              <a:rPr lang="en-US" altLang="zh-CN" sz="2400" dirty="0"/>
              <a:t>Study 3</a:t>
            </a:r>
            <a:endParaRPr lang="zh-CN" altLang="en-US" sz="2400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41D04EFE-77FA-41F5-ADC8-BB201FD7A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altLang="zh-CN" dirty="0">
                <a:solidFill>
                  <a:schemeClr val="accent1"/>
                </a:solidFill>
              </a:rPr>
              <a:t>Rotating interventions itself causes attrition</a:t>
            </a:r>
            <a:endParaRPr lang="zh-CN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0644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0C1D90A-7DAB-4983-B401-02EB9A275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altLang="zh-CN">
                <a:solidFill>
                  <a:schemeClr val="accent1"/>
                </a:solidFill>
              </a:rPr>
              <a:t>Collected uninstall feedback to understand reasons for attrition</a:t>
            </a:r>
            <a:endParaRPr lang="zh-CN" altLang="en-US">
              <a:solidFill>
                <a:schemeClr val="accent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内容占位符 7" descr="HabitLab Uninstalled - Google Chrome">
            <a:extLst>
              <a:ext uri="{FF2B5EF4-FFF2-40B4-BE49-F238E27FC236}">
                <a16:creationId xmlns:a16="http://schemas.microsoft.com/office/drawing/2014/main" id="{5B9DA19C-9CE6-486A-AE5F-589D70434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" t="7815" r="56322" b="52929"/>
          <a:stretch/>
        </p:blipFill>
        <p:spPr>
          <a:xfrm>
            <a:off x="5055049" y="1813760"/>
            <a:ext cx="6564749" cy="3230479"/>
          </a:xfrm>
        </p:spPr>
      </p:pic>
    </p:spTree>
    <p:extLst>
      <p:ext uri="{BB962C8B-B14F-4D97-AF65-F5344CB8AC3E}">
        <p14:creationId xmlns:p14="http://schemas.microsoft.com/office/powerpoint/2010/main" val="14172691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0C1D90A-7DAB-4983-B401-02EB9A275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altLang="zh-CN">
                <a:solidFill>
                  <a:schemeClr val="accent1"/>
                </a:solidFill>
              </a:rPr>
              <a:t>Collected uninstall feedback to understand reasons for attrition</a:t>
            </a:r>
            <a:endParaRPr lang="zh-CN" altLang="en-US">
              <a:solidFill>
                <a:schemeClr val="accent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CCED2B-2AE9-44A1-99E3-24937137F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zh-CN" sz="2400"/>
              <a:t>Incorrect mental models</a:t>
            </a:r>
          </a:p>
          <a:p>
            <a:pPr marL="0" indent="0">
              <a:buNone/>
            </a:pPr>
            <a:r>
              <a:rPr lang="en-US" altLang="zh-CN" sz="2400" i="1"/>
              <a:t>Didn’t seem what I was expected. Installed two minutes ago and removed it</a:t>
            </a:r>
          </a:p>
          <a:p>
            <a:pPr marL="0" indent="0">
              <a:buNone/>
            </a:pPr>
            <a:endParaRPr lang="en-US" altLang="zh-CN" sz="2400" i="1"/>
          </a:p>
          <a:p>
            <a:pPr marL="0" indent="0">
              <a:buNone/>
            </a:pPr>
            <a:r>
              <a:rPr lang="en-US" altLang="zh-CN" sz="2400"/>
              <a:t>Dissatisfaction with particular interventions</a:t>
            </a:r>
          </a:p>
          <a:p>
            <a:pPr marL="0" indent="0">
              <a:buNone/>
            </a:pPr>
            <a:r>
              <a:rPr lang="en-US" altLang="zh-CN" sz="2400" i="1"/>
              <a:t>Mostly it was the bar covering up facebook message indicators</a:t>
            </a:r>
          </a:p>
          <a:p>
            <a:pPr marL="0" indent="0">
              <a:buNone/>
            </a:pP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6784297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8A247AD-A521-480D-9F55-E697804F9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altLang="zh-CN">
                <a:solidFill>
                  <a:schemeClr val="accent1"/>
                </a:solidFill>
              </a:rPr>
              <a:t>Why did rotating interventions increase attrition?</a:t>
            </a:r>
            <a:endParaRPr lang="zh-CN" altLang="en-US">
              <a:solidFill>
                <a:schemeClr val="accent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15A9A0-3099-44F7-83F9-B5AA94A2F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zh-CN" sz="2400" dirty="0"/>
              <a:t>Violation of mental models</a:t>
            </a:r>
          </a:p>
          <a:p>
            <a:pPr marL="0" indent="0">
              <a:buNone/>
            </a:pPr>
            <a:r>
              <a:rPr lang="en-US" altLang="zh-CN" sz="2400" dirty="0"/>
              <a:t>Users lack sense of control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599090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AD1D25-3954-4E11-B0E1-EAF3555B0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altLang="zh-CN" sz="2400" dirty="0"/>
              <a:t>Motivation</a:t>
            </a:r>
          </a:p>
          <a:p>
            <a:r>
              <a:rPr lang="en-US" altLang="zh-CN" sz="2400" dirty="0"/>
              <a:t>The </a:t>
            </a:r>
            <a:r>
              <a:rPr lang="en-US" altLang="zh-CN" sz="2400" dirty="0" err="1"/>
              <a:t>Habitlab</a:t>
            </a:r>
            <a:r>
              <a:rPr lang="en-US" altLang="zh-CN" sz="2400" dirty="0"/>
              <a:t> Chrome Extension</a:t>
            </a:r>
          </a:p>
          <a:p>
            <a:r>
              <a:rPr lang="en-US" altLang="zh-CN" sz="2400" dirty="0"/>
              <a:t>Study 1</a:t>
            </a:r>
          </a:p>
          <a:p>
            <a:r>
              <a:rPr lang="en-US" altLang="zh-CN" sz="2400" dirty="0"/>
              <a:t>Study 2</a:t>
            </a:r>
          </a:p>
          <a:p>
            <a:r>
              <a:rPr lang="en-US" altLang="zh-CN" sz="2400" dirty="0"/>
              <a:t>Qualitative feedback</a:t>
            </a:r>
          </a:p>
          <a:p>
            <a:r>
              <a:rPr lang="en-US" altLang="zh-CN" sz="2400" b="1" dirty="0"/>
              <a:t>Study 3</a:t>
            </a:r>
            <a:endParaRPr lang="zh-CN" altLang="en-US" sz="2400" b="1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BF250502-407B-4306-B1C6-45EB63787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altLang="zh-CN" dirty="0">
                <a:solidFill>
                  <a:schemeClr val="accent1"/>
                </a:solidFill>
              </a:rPr>
              <a:t>Rotating interventions improves effectiveness but increases attrition</a:t>
            </a:r>
          </a:p>
        </p:txBody>
      </p:sp>
    </p:spTree>
    <p:extLst>
      <p:ext uri="{BB962C8B-B14F-4D97-AF65-F5344CB8AC3E}">
        <p14:creationId xmlns:p14="http://schemas.microsoft.com/office/powerpoint/2010/main" val="1645014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5F930F-79BD-46E4-B892-6BDE70605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700" dirty="0"/>
              <a:t>Novelty effects can provide temporary boosts in engagement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C63F8A-35A1-42A8-9852-6D0337D5BD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1" r="8078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6FCD4F0-839B-4ECC-A363-332D6D5FF418}"/>
              </a:ext>
            </a:extLst>
          </p:cNvPr>
          <p:cNvSpPr/>
          <p:nvPr/>
        </p:nvSpPr>
        <p:spPr>
          <a:xfrm>
            <a:off x="5540031" y="555412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Reza </a:t>
            </a:r>
            <a:r>
              <a:rPr lang="en-US" altLang="zh-CN" dirty="0" err="1"/>
              <a:t>Kormi</a:t>
            </a:r>
            <a:r>
              <a:rPr lang="en-US" altLang="zh-CN" dirty="0"/>
              <a:t> </a:t>
            </a:r>
            <a:r>
              <a:rPr lang="en-US" altLang="zh-CN" dirty="0" err="1"/>
              <a:t>nouri</a:t>
            </a:r>
            <a:r>
              <a:rPr lang="en-US" altLang="zh-CN" dirty="0"/>
              <a:t>, Lars Goran </a:t>
            </a:r>
            <a:r>
              <a:rPr lang="en-US" altLang="zh-CN" dirty="0" err="1"/>
              <a:t>Nilson</a:t>
            </a:r>
            <a:r>
              <a:rPr lang="en-US" altLang="zh-CN" dirty="0"/>
              <a:t>, and Nobuo </a:t>
            </a:r>
            <a:r>
              <a:rPr lang="en-US" altLang="zh-CN" dirty="0" err="1"/>
              <a:t>Ohta</a:t>
            </a:r>
            <a:r>
              <a:rPr lang="en-US" altLang="zh-CN" dirty="0"/>
              <a:t>. [n. d.]. The novelty effect: Support for the Novelty Encoding Hypothesis. Scandinavian Journal of Psychology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872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C3631B7-B8BD-4525-BCBA-163AAF353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altLang="zh-CN" dirty="0">
                <a:solidFill>
                  <a:schemeClr val="accent1"/>
                </a:solidFill>
              </a:rPr>
              <a:t>Can we reduce attrition when intervention rotation happens?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AE5D9CE-1773-436C-8208-2828CC54A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zh-CN" sz="2400" dirty="0"/>
              <a:t>Developed 2 dialogs shown when an intervention is first seen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Mental model design</a:t>
            </a:r>
          </a:p>
          <a:p>
            <a:pPr marL="0" indent="0">
              <a:buNone/>
            </a:pPr>
            <a:r>
              <a:rPr lang="en-US" altLang="zh-CN" sz="2400"/>
              <a:t>User control </a:t>
            </a:r>
            <a:r>
              <a:rPr lang="en-US" altLang="zh-CN" sz="2400" dirty="0"/>
              <a:t>design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216201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C3631B7-B8BD-4525-BCBA-163AAF353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Mental model design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内容占位符 5">
            <a:extLst>
              <a:ext uri="{FF2B5EF4-FFF2-40B4-BE49-F238E27FC236}">
                <a16:creationId xmlns:a16="http://schemas.microsoft.com/office/drawing/2014/main" id="{C99FBA00-9C7F-456B-9CF8-89D12F06F6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1057311"/>
            <a:ext cx="6553545" cy="475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4422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63B6DDD8-99E5-468E-A0C0-60DA7695C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User </a:t>
            </a:r>
            <a:r>
              <a:rPr lang="en-US" altLang="zh-CN" dirty="0">
                <a:solidFill>
                  <a:srgbClr val="FFFFFF"/>
                </a:solidFill>
              </a:rPr>
              <a:t>control</a:t>
            </a:r>
            <a:r>
              <a:rPr lang="en-US" altLang="zh-CN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design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8F204F8B-0CD0-4518-AD2E-862186D27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1057311"/>
            <a:ext cx="6553545" cy="475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8083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0" cap="sq" cmpd="thinThick">
            <a:solidFill>
              <a:schemeClr val="tx1">
                <a:lumMod val="85000"/>
                <a:lumOff val="1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6EA57B-0F2C-4CB1-808A-ADA4F7FBB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400"/>
            <a:ext cx="10515600" cy="3871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/>
              <a:t>Between subjects design, 282 participants, 10 days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Conditions differ according to which design is shown when an intervention is seen for the first time: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b="1" dirty="0"/>
              <a:t>None</a:t>
            </a:r>
            <a:r>
              <a:rPr lang="en-US" altLang="zh-CN" sz="2400" dirty="0"/>
              <a:t>: No design shown</a:t>
            </a:r>
          </a:p>
          <a:p>
            <a:pPr marL="0" indent="0">
              <a:buNone/>
            </a:pPr>
            <a:r>
              <a:rPr lang="en-US" altLang="zh-CN" sz="2400" b="1" dirty="0"/>
              <a:t>Mental model </a:t>
            </a:r>
            <a:r>
              <a:rPr lang="en-US" altLang="zh-CN" sz="2400" dirty="0"/>
              <a:t>design</a:t>
            </a:r>
          </a:p>
          <a:p>
            <a:pPr marL="0" indent="0">
              <a:buNone/>
            </a:pPr>
            <a:r>
              <a:rPr lang="en-US" altLang="zh-CN" sz="2400" b="1" dirty="0"/>
              <a:t>User control </a:t>
            </a:r>
            <a:r>
              <a:rPr lang="en-US" altLang="zh-CN" sz="2400" dirty="0"/>
              <a:t>design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445796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26998E3-3BCB-48D4-8CEC-6DA578838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Mental model design </a:t>
            </a:r>
            <a:r>
              <a:rPr lang="en-US" altLang="zh-CN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reduces attrition</a:t>
            </a:r>
            <a: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by half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内容占位符 5">
            <a:extLst>
              <a:ext uri="{FF2B5EF4-FFF2-40B4-BE49-F238E27FC236}">
                <a16:creationId xmlns:a16="http://schemas.microsoft.com/office/drawing/2014/main" id="{DCB69293-C23B-43BE-9B24-83BA67287F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9" r="3327" b="2"/>
          <a:stretch/>
        </p:blipFill>
        <p:spPr>
          <a:xfrm>
            <a:off x="5323508" y="632224"/>
            <a:ext cx="6553545" cy="3813704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BF1DB2C-B835-4A60-A549-DF25C3C3513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54715" y="4886989"/>
          <a:ext cx="559908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9542">
                  <a:extLst>
                    <a:ext uri="{9D8B030D-6E8A-4147-A177-3AD203B41FA5}">
                      <a16:colId xmlns:a16="http://schemas.microsoft.com/office/drawing/2014/main" val="926973257"/>
                    </a:ext>
                  </a:extLst>
                </a:gridCol>
                <a:gridCol w="2799542">
                  <a:extLst>
                    <a:ext uri="{9D8B030D-6E8A-4147-A177-3AD203B41FA5}">
                      <a16:colId xmlns:a16="http://schemas.microsoft.com/office/drawing/2014/main" val="1165803114"/>
                    </a:ext>
                  </a:extLst>
                </a:gridCol>
              </a:tblGrid>
              <a:tr h="182432">
                <a:tc>
                  <a:txBody>
                    <a:bodyPr/>
                    <a:lstStyle/>
                    <a:p>
                      <a:r>
                        <a:rPr lang="en-US" altLang="zh-CN" dirty="0"/>
                        <a:t>Design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Log hazard ratio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517685"/>
                  </a:ext>
                </a:extLst>
              </a:tr>
              <a:tr h="182432">
                <a:tc>
                  <a:txBody>
                    <a:bodyPr/>
                    <a:lstStyle/>
                    <a:p>
                      <a:r>
                        <a:rPr lang="en-US" altLang="zh-CN" dirty="0"/>
                        <a:t>Mental model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-1.015 (p &lt; 0.05)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590539"/>
                  </a:ext>
                </a:extLst>
              </a:tr>
              <a:tr h="182432">
                <a:tc>
                  <a:txBody>
                    <a:bodyPr/>
                    <a:lstStyle/>
                    <a:p>
                      <a:r>
                        <a:rPr lang="en-US" altLang="zh-CN" dirty="0"/>
                        <a:t>User control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-0.869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329918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06CD1A37-A6A6-4856-8223-950BD494EEB7}"/>
              </a:ext>
            </a:extLst>
          </p:cNvPr>
          <p:cNvSpPr/>
          <p:nvPr/>
        </p:nvSpPr>
        <p:spPr>
          <a:xfrm>
            <a:off x="9690823" y="4064690"/>
            <a:ext cx="1140643" cy="235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DB1238A-EE9F-475E-BB5C-96FC691D377B}"/>
              </a:ext>
            </a:extLst>
          </p:cNvPr>
          <p:cNvSpPr txBox="1"/>
          <p:nvPr/>
        </p:nvSpPr>
        <p:spPr>
          <a:xfrm>
            <a:off x="9661043" y="3982470"/>
            <a:ext cx="1480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User control design</a:t>
            </a:r>
            <a:endParaRPr lang="zh-CN" altLang="en-US" sz="10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8549156-18A7-424B-864C-FC7DC71BF1AB}"/>
              </a:ext>
            </a:extLst>
          </p:cNvPr>
          <p:cNvSpPr/>
          <p:nvPr/>
        </p:nvSpPr>
        <p:spPr>
          <a:xfrm>
            <a:off x="8334078" y="4039009"/>
            <a:ext cx="1140643" cy="235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B8B545D-06CF-4B65-9717-B10ED12CFE92}"/>
              </a:ext>
            </a:extLst>
          </p:cNvPr>
          <p:cNvSpPr txBox="1"/>
          <p:nvPr/>
        </p:nvSpPr>
        <p:spPr>
          <a:xfrm>
            <a:off x="8345829" y="3982470"/>
            <a:ext cx="1140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Mental model design</a:t>
            </a:r>
            <a:endParaRPr lang="zh-CN" altLang="en-US" sz="10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EE211EB-75AD-4066-A0A5-65AB41E29AE2}"/>
              </a:ext>
            </a:extLst>
          </p:cNvPr>
          <p:cNvSpPr/>
          <p:nvPr/>
        </p:nvSpPr>
        <p:spPr>
          <a:xfrm>
            <a:off x="7528300" y="4125872"/>
            <a:ext cx="528053" cy="235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2A7F9A9-CA33-4BA9-AA1E-774C08887FC8}"/>
              </a:ext>
            </a:extLst>
          </p:cNvPr>
          <p:cNvSpPr txBox="1"/>
          <p:nvPr/>
        </p:nvSpPr>
        <p:spPr>
          <a:xfrm>
            <a:off x="7528300" y="3982470"/>
            <a:ext cx="654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No design</a:t>
            </a:r>
            <a:endParaRPr lang="zh-CN" altLang="en-US" sz="1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719B087-B5D5-4CE8-A582-1AF43D8F7415}"/>
              </a:ext>
            </a:extLst>
          </p:cNvPr>
          <p:cNvSpPr txBox="1"/>
          <p:nvPr/>
        </p:nvSpPr>
        <p:spPr>
          <a:xfrm rot="16200000">
            <a:off x="3331711" y="1702608"/>
            <a:ext cx="3421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Survival probability</a:t>
            </a:r>
            <a:endParaRPr lang="zh-CN" altLang="en-US" sz="16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376772D-3E5F-4508-8BA5-95D165B1B0C2}"/>
              </a:ext>
            </a:extLst>
          </p:cNvPr>
          <p:cNvSpPr/>
          <p:nvPr/>
        </p:nvSpPr>
        <p:spPr>
          <a:xfrm>
            <a:off x="7094452" y="3653234"/>
            <a:ext cx="3619894" cy="238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Days HabitLab remains installed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6627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26998E3-3BCB-48D4-8CEC-6DA578838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Mental model design </a:t>
            </a:r>
            <a:r>
              <a:rPr lang="en-US" altLang="zh-CN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reduces attrition</a:t>
            </a:r>
            <a: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by half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内容占位符 5">
            <a:extLst>
              <a:ext uri="{FF2B5EF4-FFF2-40B4-BE49-F238E27FC236}">
                <a16:creationId xmlns:a16="http://schemas.microsoft.com/office/drawing/2014/main" id="{DCB69293-C23B-43BE-9B24-83BA67287F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9" r="3327" b="2"/>
          <a:stretch/>
        </p:blipFill>
        <p:spPr>
          <a:xfrm>
            <a:off x="5323508" y="632224"/>
            <a:ext cx="6553545" cy="3813704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BF1DB2C-B835-4A60-A549-DF25C3C3513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54715" y="4886989"/>
          <a:ext cx="559908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9542">
                  <a:extLst>
                    <a:ext uri="{9D8B030D-6E8A-4147-A177-3AD203B41FA5}">
                      <a16:colId xmlns:a16="http://schemas.microsoft.com/office/drawing/2014/main" val="926973257"/>
                    </a:ext>
                  </a:extLst>
                </a:gridCol>
                <a:gridCol w="2799542">
                  <a:extLst>
                    <a:ext uri="{9D8B030D-6E8A-4147-A177-3AD203B41FA5}">
                      <a16:colId xmlns:a16="http://schemas.microsoft.com/office/drawing/2014/main" val="1165803114"/>
                    </a:ext>
                  </a:extLst>
                </a:gridCol>
              </a:tblGrid>
              <a:tr h="182432">
                <a:tc>
                  <a:txBody>
                    <a:bodyPr/>
                    <a:lstStyle/>
                    <a:p>
                      <a:r>
                        <a:rPr lang="en-US" altLang="zh-CN" dirty="0"/>
                        <a:t>Design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Log hazard ratio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517685"/>
                  </a:ext>
                </a:extLst>
              </a:tr>
              <a:tr h="182432">
                <a:tc>
                  <a:txBody>
                    <a:bodyPr/>
                    <a:lstStyle/>
                    <a:p>
                      <a:r>
                        <a:rPr lang="en-US" altLang="zh-CN" dirty="0"/>
                        <a:t>Mental model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-1.015 (p &lt; 0.05)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590539"/>
                  </a:ext>
                </a:extLst>
              </a:tr>
              <a:tr h="182432">
                <a:tc>
                  <a:txBody>
                    <a:bodyPr/>
                    <a:lstStyle/>
                    <a:p>
                      <a:r>
                        <a:rPr lang="en-US" altLang="zh-CN" dirty="0"/>
                        <a:t>User control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-0.869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329918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06CD1A37-A6A6-4856-8223-950BD494EEB7}"/>
              </a:ext>
            </a:extLst>
          </p:cNvPr>
          <p:cNvSpPr/>
          <p:nvPr/>
        </p:nvSpPr>
        <p:spPr>
          <a:xfrm>
            <a:off x="9690823" y="4064690"/>
            <a:ext cx="1140643" cy="235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DB1238A-EE9F-475E-BB5C-96FC691D377B}"/>
              </a:ext>
            </a:extLst>
          </p:cNvPr>
          <p:cNvSpPr txBox="1"/>
          <p:nvPr/>
        </p:nvSpPr>
        <p:spPr>
          <a:xfrm>
            <a:off x="9661043" y="3982470"/>
            <a:ext cx="1480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User control design</a:t>
            </a:r>
            <a:endParaRPr lang="zh-CN" altLang="en-US" sz="10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8549156-18A7-424B-864C-FC7DC71BF1AB}"/>
              </a:ext>
            </a:extLst>
          </p:cNvPr>
          <p:cNvSpPr/>
          <p:nvPr/>
        </p:nvSpPr>
        <p:spPr>
          <a:xfrm>
            <a:off x="8334078" y="4039009"/>
            <a:ext cx="1140643" cy="235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B8B545D-06CF-4B65-9717-B10ED12CFE92}"/>
              </a:ext>
            </a:extLst>
          </p:cNvPr>
          <p:cNvSpPr txBox="1"/>
          <p:nvPr/>
        </p:nvSpPr>
        <p:spPr>
          <a:xfrm>
            <a:off x="8345829" y="3982470"/>
            <a:ext cx="1140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Mental model design</a:t>
            </a:r>
            <a:endParaRPr lang="zh-CN" altLang="en-US" sz="10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EE211EB-75AD-4066-A0A5-65AB41E29AE2}"/>
              </a:ext>
            </a:extLst>
          </p:cNvPr>
          <p:cNvSpPr/>
          <p:nvPr/>
        </p:nvSpPr>
        <p:spPr>
          <a:xfrm>
            <a:off x="7528300" y="4125872"/>
            <a:ext cx="528053" cy="235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2A7F9A9-CA33-4BA9-AA1E-774C08887FC8}"/>
              </a:ext>
            </a:extLst>
          </p:cNvPr>
          <p:cNvSpPr txBox="1"/>
          <p:nvPr/>
        </p:nvSpPr>
        <p:spPr>
          <a:xfrm>
            <a:off x="7528300" y="3982470"/>
            <a:ext cx="654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No design</a:t>
            </a:r>
            <a:endParaRPr lang="zh-CN" altLang="en-US" sz="1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719B087-B5D5-4CE8-A582-1AF43D8F7415}"/>
              </a:ext>
            </a:extLst>
          </p:cNvPr>
          <p:cNvSpPr txBox="1"/>
          <p:nvPr/>
        </p:nvSpPr>
        <p:spPr>
          <a:xfrm rot="16200000">
            <a:off x="3331711" y="1702608"/>
            <a:ext cx="3421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Survival probability</a:t>
            </a:r>
            <a:endParaRPr lang="zh-CN" altLang="en-US" sz="16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376772D-3E5F-4508-8BA5-95D165B1B0C2}"/>
              </a:ext>
            </a:extLst>
          </p:cNvPr>
          <p:cNvSpPr/>
          <p:nvPr/>
        </p:nvSpPr>
        <p:spPr>
          <a:xfrm>
            <a:off x="7094452" y="3653234"/>
            <a:ext cx="3619894" cy="238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Days HabitLab remains installed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对话气泡: 矩形 23">
            <a:extLst>
              <a:ext uri="{FF2B5EF4-FFF2-40B4-BE49-F238E27FC236}">
                <a16:creationId xmlns:a16="http://schemas.microsoft.com/office/drawing/2014/main" id="{3E38D03F-077D-4869-BFB0-CF18817DF67E}"/>
              </a:ext>
            </a:extLst>
          </p:cNvPr>
          <p:cNvSpPr/>
          <p:nvPr/>
        </p:nvSpPr>
        <p:spPr>
          <a:xfrm>
            <a:off x="7694105" y="2289956"/>
            <a:ext cx="3542379" cy="238337"/>
          </a:xfrm>
          <a:prstGeom prst="wedgeRectCallout">
            <a:avLst>
              <a:gd name="adj1" fmla="val 64037"/>
              <a:gd name="adj2" fmla="val -640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None: 43% after 7 days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23399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26998E3-3BCB-48D4-8CEC-6DA578838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Mental model design </a:t>
            </a:r>
            <a:r>
              <a:rPr lang="en-US" altLang="zh-CN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reduces attrition</a:t>
            </a:r>
            <a: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by half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内容占位符 5">
            <a:extLst>
              <a:ext uri="{FF2B5EF4-FFF2-40B4-BE49-F238E27FC236}">
                <a16:creationId xmlns:a16="http://schemas.microsoft.com/office/drawing/2014/main" id="{DCB69293-C23B-43BE-9B24-83BA67287F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9" r="3327" b="2"/>
          <a:stretch/>
        </p:blipFill>
        <p:spPr>
          <a:xfrm>
            <a:off x="5323508" y="632224"/>
            <a:ext cx="6553545" cy="3813704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BF1DB2C-B835-4A60-A549-DF25C3C3513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54715" y="4886989"/>
          <a:ext cx="559908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9542">
                  <a:extLst>
                    <a:ext uri="{9D8B030D-6E8A-4147-A177-3AD203B41FA5}">
                      <a16:colId xmlns:a16="http://schemas.microsoft.com/office/drawing/2014/main" val="926973257"/>
                    </a:ext>
                  </a:extLst>
                </a:gridCol>
                <a:gridCol w="2799542">
                  <a:extLst>
                    <a:ext uri="{9D8B030D-6E8A-4147-A177-3AD203B41FA5}">
                      <a16:colId xmlns:a16="http://schemas.microsoft.com/office/drawing/2014/main" val="1165803114"/>
                    </a:ext>
                  </a:extLst>
                </a:gridCol>
              </a:tblGrid>
              <a:tr h="182432">
                <a:tc>
                  <a:txBody>
                    <a:bodyPr/>
                    <a:lstStyle/>
                    <a:p>
                      <a:r>
                        <a:rPr lang="en-US" altLang="zh-CN" dirty="0"/>
                        <a:t>Design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Log hazard ratio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517685"/>
                  </a:ext>
                </a:extLst>
              </a:tr>
              <a:tr h="182432">
                <a:tc>
                  <a:txBody>
                    <a:bodyPr/>
                    <a:lstStyle/>
                    <a:p>
                      <a:r>
                        <a:rPr lang="en-US" altLang="zh-CN" dirty="0"/>
                        <a:t>Mental model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-1.015 (p &lt; 0.05)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590539"/>
                  </a:ext>
                </a:extLst>
              </a:tr>
              <a:tr h="182432">
                <a:tc>
                  <a:txBody>
                    <a:bodyPr/>
                    <a:lstStyle/>
                    <a:p>
                      <a:r>
                        <a:rPr lang="en-US" altLang="zh-CN" dirty="0"/>
                        <a:t>User control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-0.869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329918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06CD1A37-A6A6-4856-8223-950BD494EEB7}"/>
              </a:ext>
            </a:extLst>
          </p:cNvPr>
          <p:cNvSpPr/>
          <p:nvPr/>
        </p:nvSpPr>
        <p:spPr>
          <a:xfrm>
            <a:off x="9690823" y="4064690"/>
            <a:ext cx="1140643" cy="235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DB1238A-EE9F-475E-BB5C-96FC691D377B}"/>
              </a:ext>
            </a:extLst>
          </p:cNvPr>
          <p:cNvSpPr txBox="1"/>
          <p:nvPr/>
        </p:nvSpPr>
        <p:spPr>
          <a:xfrm>
            <a:off x="9661043" y="3982470"/>
            <a:ext cx="1480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User control design</a:t>
            </a:r>
            <a:endParaRPr lang="zh-CN" altLang="en-US" sz="10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8549156-18A7-424B-864C-FC7DC71BF1AB}"/>
              </a:ext>
            </a:extLst>
          </p:cNvPr>
          <p:cNvSpPr/>
          <p:nvPr/>
        </p:nvSpPr>
        <p:spPr>
          <a:xfrm>
            <a:off x="8334078" y="4039009"/>
            <a:ext cx="1140643" cy="235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B8B545D-06CF-4B65-9717-B10ED12CFE92}"/>
              </a:ext>
            </a:extLst>
          </p:cNvPr>
          <p:cNvSpPr txBox="1"/>
          <p:nvPr/>
        </p:nvSpPr>
        <p:spPr>
          <a:xfrm>
            <a:off x="8345829" y="3982470"/>
            <a:ext cx="1140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Mental model design</a:t>
            </a:r>
            <a:endParaRPr lang="zh-CN" altLang="en-US" sz="10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EE211EB-75AD-4066-A0A5-65AB41E29AE2}"/>
              </a:ext>
            </a:extLst>
          </p:cNvPr>
          <p:cNvSpPr/>
          <p:nvPr/>
        </p:nvSpPr>
        <p:spPr>
          <a:xfrm>
            <a:off x="7528300" y="4125872"/>
            <a:ext cx="528053" cy="235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2A7F9A9-CA33-4BA9-AA1E-774C08887FC8}"/>
              </a:ext>
            </a:extLst>
          </p:cNvPr>
          <p:cNvSpPr txBox="1"/>
          <p:nvPr/>
        </p:nvSpPr>
        <p:spPr>
          <a:xfrm>
            <a:off x="7528300" y="3982470"/>
            <a:ext cx="654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No design</a:t>
            </a:r>
            <a:endParaRPr lang="zh-CN" altLang="en-US" sz="1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719B087-B5D5-4CE8-A582-1AF43D8F7415}"/>
              </a:ext>
            </a:extLst>
          </p:cNvPr>
          <p:cNvSpPr txBox="1"/>
          <p:nvPr/>
        </p:nvSpPr>
        <p:spPr>
          <a:xfrm rot="16200000">
            <a:off x="3331711" y="1702608"/>
            <a:ext cx="3421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Survival probability</a:t>
            </a:r>
            <a:endParaRPr lang="zh-CN" altLang="en-US" sz="16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376772D-3E5F-4508-8BA5-95D165B1B0C2}"/>
              </a:ext>
            </a:extLst>
          </p:cNvPr>
          <p:cNvSpPr/>
          <p:nvPr/>
        </p:nvSpPr>
        <p:spPr>
          <a:xfrm>
            <a:off x="7094452" y="3653234"/>
            <a:ext cx="3619894" cy="238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Days HabitLab remains installed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对话气泡: 矩形 23">
            <a:extLst>
              <a:ext uri="{FF2B5EF4-FFF2-40B4-BE49-F238E27FC236}">
                <a16:creationId xmlns:a16="http://schemas.microsoft.com/office/drawing/2014/main" id="{3E38D03F-077D-4869-BFB0-CF18817DF67E}"/>
              </a:ext>
            </a:extLst>
          </p:cNvPr>
          <p:cNvSpPr/>
          <p:nvPr/>
        </p:nvSpPr>
        <p:spPr>
          <a:xfrm>
            <a:off x="7694105" y="2289956"/>
            <a:ext cx="3542379" cy="238337"/>
          </a:xfrm>
          <a:prstGeom prst="wedgeRectCallout">
            <a:avLst>
              <a:gd name="adj1" fmla="val 64037"/>
              <a:gd name="adj2" fmla="val -640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None: 43% after 7 days</a:t>
            </a:r>
            <a:endParaRPr lang="zh-CN" altLang="en-US" dirty="0"/>
          </a:p>
        </p:txBody>
      </p:sp>
      <p:sp>
        <p:nvSpPr>
          <p:cNvPr id="25" name="对话气泡: 矩形 24">
            <a:extLst>
              <a:ext uri="{FF2B5EF4-FFF2-40B4-BE49-F238E27FC236}">
                <a16:creationId xmlns:a16="http://schemas.microsoft.com/office/drawing/2014/main" id="{D4A839F0-150A-48D8-97B2-42A8B2DC7BB4}"/>
              </a:ext>
            </a:extLst>
          </p:cNvPr>
          <p:cNvSpPr/>
          <p:nvPr/>
        </p:nvSpPr>
        <p:spPr>
          <a:xfrm>
            <a:off x="7705856" y="1499814"/>
            <a:ext cx="3561232" cy="238337"/>
          </a:xfrm>
          <a:prstGeom prst="wedgeRectCallout">
            <a:avLst>
              <a:gd name="adj1" fmla="val 61454"/>
              <a:gd name="adj2" fmla="val -99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Mental model: 78% after 7 days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76362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26998E3-3BCB-48D4-8CEC-6DA578838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Mental model design </a:t>
            </a:r>
            <a:r>
              <a:rPr lang="en-US" altLang="zh-CN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reduces attrition</a:t>
            </a:r>
            <a: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by half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内容占位符 5">
            <a:extLst>
              <a:ext uri="{FF2B5EF4-FFF2-40B4-BE49-F238E27FC236}">
                <a16:creationId xmlns:a16="http://schemas.microsoft.com/office/drawing/2014/main" id="{DCB69293-C23B-43BE-9B24-83BA67287F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9" r="3327" b="2"/>
          <a:stretch/>
        </p:blipFill>
        <p:spPr>
          <a:xfrm>
            <a:off x="5323508" y="632224"/>
            <a:ext cx="6553545" cy="3813704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BF1DB2C-B835-4A60-A549-DF25C3C3513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54715" y="4886989"/>
          <a:ext cx="559908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9542">
                  <a:extLst>
                    <a:ext uri="{9D8B030D-6E8A-4147-A177-3AD203B41FA5}">
                      <a16:colId xmlns:a16="http://schemas.microsoft.com/office/drawing/2014/main" val="926973257"/>
                    </a:ext>
                  </a:extLst>
                </a:gridCol>
                <a:gridCol w="2799542">
                  <a:extLst>
                    <a:ext uri="{9D8B030D-6E8A-4147-A177-3AD203B41FA5}">
                      <a16:colId xmlns:a16="http://schemas.microsoft.com/office/drawing/2014/main" val="1165803114"/>
                    </a:ext>
                  </a:extLst>
                </a:gridCol>
              </a:tblGrid>
              <a:tr h="182432">
                <a:tc>
                  <a:txBody>
                    <a:bodyPr/>
                    <a:lstStyle/>
                    <a:p>
                      <a:r>
                        <a:rPr lang="en-US" altLang="zh-CN" dirty="0"/>
                        <a:t>Design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Log hazard ratio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517685"/>
                  </a:ext>
                </a:extLst>
              </a:tr>
              <a:tr h="182432">
                <a:tc>
                  <a:txBody>
                    <a:bodyPr/>
                    <a:lstStyle/>
                    <a:p>
                      <a:r>
                        <a:rPr lang="en-US" altLang="zh-CN" dirty="0"/>
                        <a:t>Mental model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-1.015 (p &lt; 0.05)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590539"/>
                  </a:ext>
                </a:extLst>
              </a:tr>
              <a:tr h="182432">
                <a:tc>
                  <a:txBody>
                    <a:bodyPr/>
                    <a:lstStyle/>
                    <a:p>
                      <a:r>
                        <a:rPr lang="en-US" altLang="zh-CN" dirty="0"/>
                        <a:t>User control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-0.869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329918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06CD1A37-A6A6-4856-8223-950BD494EEB7}"/>
              </a:ext>
            </a:extLst>
          </p:cNvPr>
          <p:cNvSpPr/>
          <p:nvPr/>
        </p:nvSpPr>
        <p:spPr>
          <a:xfrm>
            <a:off x="9690823" y="4064690"/>
            <a:ext cx="1140643" cy="235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DB1238A-EE9F-475E-BB5C-96FC691D377B}"/>
              </a:ext>
            </a:extLst>
          </p:cNvPr>
          <p:cNvSpPr txBox="1"/>
          <p:nvPr/>
        </p:nvSpPr>
        <p:spPr>
          <a:xfrm>
            <a:off x="9661043" y="3982470"/>
            <a:ext cx="1480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User control design</a:t>
            </a:r>
            <a:endParaRPr lang="zh-CN" altLang="en-US" sz="10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8549156-18A7-424B-864C-FC7DC71BF1AB}"/>
              </a:ext>
            </a:extLst>
          </p:cNvPr>
          <p:cNvSpPr/>
          <p:nvPr/>
        </p:nvSpPr>
        <p:spPr>
          <a:xfrm>
            <a:off x="8334078" y="4039009"/>
            <a:ext cx="1140643" cy="235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B8B545D-06CF-4B65-9717-B10ED12CFE92}"/>
              </a:ext>
            </a:extLst>
          </p:cNvPr>
          <p:cNvSpPr txBox="1"/>
          <p:nvPr/>
        </p:nvSpPr>
        <p:spPr>
          <a:xfrm>
            <a:off x="8345829" y="3982470"/>
            <a:ext cx="1140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Mental model design</a:t>
            </a:r>
            <a:endParaRPr lang="zh-CN" altLang="en-US" sz="10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EE211EB-75AD-4066-A0A5-65AB41E29AE2}"/>
              </a:ext>
            </a:extLst>
          </p:cNvPr>
          <p:cNvSpPr/>
          <p:nvPr/>
        </p:nvSpPr>
        <p:spPr>
          <a:xfrm>
            <a:off x="7528300" y="4125872"/>
            <a:ext cx="528053" cy="235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2A7F9A9-CA33-4BA9-AA1E-774C08887FC8}"/>
              </a:ext>
            </a:extLst>
          </p:cNvPr>
          <p:cNvSpPr txBox="1"/>
          <p:nvPr/>
        </p:nvSpPr>
        <p:spPr>
          <a:xfrm>
            <a:off x="7528300" y="3982470"/>
            <a:ext cx="654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No design</a:t>
            </a:r>
            <a:endParaRPr lang="zh-CN" altLang="en-US" sz="1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719B087-B5D5-4CE8-A582-1AF43D8F7415}"/>
              </a:ext>
            </a:extLst>
          </p:cNvPr>
          <p:cNvSpPr txBox="1"/>
          <p:nvPr/>
        </p:nvSpPr>
        <p:spPr>
          <a:xfrm rot="16200000">
            <a:off x="3331711" y="1702608"/>
            <a:ext cx="3421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Survival probability</a:t>
            </a:r>
            <a:endParaRPr lang="zh-CN" altLang="en-US" sz="16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376772D-3E5F-4508-8BA5-95D165B1B0C2}"/>
              </a:ext>
            </a:extLst>
          </p:cNvPr>
          <p:cNvSpPr/>
          <p:nvPr/>
        </p:nvSpPr>
        <p:spPr>
          <a:xfrm>
            <a:off x="7094452" y="3653234"/>
            <a:ext cx="3619894" cy="238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Days HabitLab remains installed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3" name="对话气泡: 矩形 22">
            <a:extLst>
              <a:ext uri="{FF2B5EF4-FFF2-40B4-BE49-F238E27FC236}">
                <a16:creationId xmlns:a16="http://schemas.microsoft.com/office/drawing/2014/main" id="{19AE67DB-4A75-4E31-9226-3F4DC58E50DB}"/>
              </a:ext>
            </a:extLst>
          </p:cNvPr>
          <p:cNvSpPr/>
          <p:nvPr/>
        </p:nvSpPr>
        <p:spPr>
          <a:xfrm>
            <a:off x="7694105" y="1012638"/>
            <a:ext cx="3561232" cy="238337"/>
          </a:xfrm>
          <a:prstGeom prst="wedgeRectCallout">
            <a:avLst>
              <a:gd name="adj1" fmla="val 61983"/>
              <a:gd name="adj2" fmla="val 783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User control: 78% after 7 days</a:t>
            </a:r>
            <a:endParaRPr lang="zh-CN" altLang="en-US" dirty="0"/>
          </a:p>
        </p:txBody>
      </p:sp>
      <p:sp>
        <p:nvSpPr>
          <p:cNvPr id="24" name="对话气泡: 矩形 23">
            <a:extLst>
              <a:ext uri="{FF2B5EF4-FFF2-40B4-BE49-F238E27FC236}">
                <a16:creationId xmlns:a16="http://schemas.microsoft.com/office/drawing/2014/main" id="{3E38D03F-077D-4869-BFB0-CF18817DF67E}"/>
              </a:ext>
            </a:extLst>
          </p:cNvPr>
          <p:cNvSpPr/>
          <p:nvPr/>
        </p:nvSpPr>
        <p:spPr>
          <a:xfrm>
            <a:off x="7694105" y="2289956"/>
            <a:ext cx="3542379" cy="238337"/>
          </a:xfrm>
          <a:prstGeom prst="wedgeRectCallout">
            <a:avLst>
              <a:gd name="adj1" fmla="val 64037"/>
              <a:gd name="adj2" fmla="val -640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None: 43% after 7 days</a:t>
            </a:r>
            <a:endParaRPr lang="zh-CN" altLang="en-US" dirty="0"/>
          </a:p>
        </p:txBody>
      </p:sp>
      <p:sp>
        <p:nvSpPr>
          <p:cNvPr id="25" name="对话气泡: 矩形 24">
            <a:extLst>
              <a:ext uri="{FF2B5EF4-FFF2-40B4-BE49-F238E27FC236}">
                <a16:creationId xmlns:a16="http://schemas.microsoft.com/office/drawing/2014/main" id="{D4A839F0-150A-48D8-97B2-42A8B2DC7BB4}"/>
              </a:ext>
            </a:extLst>
          </p:cNvPr>
          <p:cNvSpPr/>
          <p:nvPr/>
        </p:nvSpPr>
        <p:spPr>
          <a:xfrm>
            <a:off x="7705856" y="1499814"/>
            <a:ext cx="3561232" cy="238337"/>
          </a:xfrm>
          <a:prstGeom prst="wedgeRectCallout">
            <a:avLst>
              <a:gd name="adj1" fmla="val 61454"/>
              <a:gd name="adj2" fmla="val -99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Mental model: 78% after 7 days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3743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26998E3-3BCB-48D4-8CEC-6DA578838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Mental model design </a:t>
            </a:r>
            <a:r>
              <a:rPr lang="en-US" altLang="zh-CN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reduces attrition</a:t>
            </a:r>
            <a:r>
              <a:rPr lang="en-US" altLang="zh-CN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by half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内容占位符 5">
            <a:extLst>
              <a:ext uri="{FF2B5EF4-FFF2-40B4-BE49-F238E27FC236}">
                <a16:creationId xmlns:a16="http://schemas.microsoft.com/office/drawing/2014/main" id="{DCB69293-C23B-43BE-9B24-83BA67287F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9" r="3327" b="2"/>
          <a:stretch/>
        </p:blipFill>
        <p:spPr>
          <a:xfrm>
            <a:off x="5323508" y="632224"/>
            <a:ext cx="6553545" cy="3813704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BF1DB2C-B835-4A60-A549-DF25C3C3513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54715" y="4886989"/>
          <a:ext cx="559908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9542">
                  <a:extLst>
                    <a:ext uri="{9D8B030D-6E8A-4147-A177-3AD203B41FA5}">
                      <a16:colId xmlns:a16="http://schemas.microsoft.com/office/drawing/2014/main" val="926973257"/>
                    </a:ext>
                  </a:extLst>
                </a:gridCol>
                <a:gridCol w="2799542">
                  <a:extLst>
                    <a:ext uri="{9D8B030D-6E8A-4147-A177-3AD203B41FA5}">
                      <a16:colId xmlns:a16="http://schemas.microsoft.com/office/drawing/2014/main" val="1165803114"/>
                    </a:ext>
                  </a:extLst>
                </a:gridCol>
              </a:tblGrid>
              <a:tr h="182432">
                <a:tc>
                  <a:txBody>
                    <a:bodyPr/>
                    <a:lstStyle/>
                    <a:p>
                      <a:r>
                        <a:rPr lang="en-US" altLang="zh-CN" dirty="0"/>
                        <a:t>Design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Log hazard ratio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517685"/>
                  </a:ext>
                </a:extLst>
              </a:tr>
              <a:tr h="182432">
                <a:tc>
                  <a:txBody>
                    <a:bodyPr/>
                    <a:lstStyle/>
                    <a:p>
                      <a:r>
                        <a:rPr lang="en-US" altLang="zh-CN" dirty="0"/>
                        <a:t>Mental model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-1.015 (p &lt; 0.05)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590539"/>
                  </a:ext>
                </a:extLst>
              </a:tr>
              <a:tr h="182432">
                <a:tc>
                  <a:txBody>
                    <a:bodyPr/>
                    <a:lstStyle/>
                    <a:p>
                      <a:r>
                        <a:rPr lang="en-US" altLang="zh-CN" dirty="0"/>
                        <a:t>User control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-0.869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329918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06CD1A37-A6A6-4856-8223-950BD494EEB7}"/>
              </a:ext>
            </a:extLst>
          </p:cNvPr>
          <p:cNvSpPr/>
          <p:nvPr/>
        </p:nvSpPr>
        <p:spPr>
          <a:xfrm>
            <a:off x="9690823" y="4064690"/>
            <a:ext cx="1140643" cy="235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DB1238A-EE9F-475E-BB5C-96FC691D377B}"/>
              </a:ext>
            </a:extLst>
          </p:cNvPr>
          <p:cNvSpPr txBox="1"/>
          <p:nvPr/>
        </p:nvSpPr>
        <p:spPr>
          <a:xfrm>
            <a:off x="9661043" y="3982470"/>
            <a:ext cx="1480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User control design</a:t>
            </a:r>
            <a:endParaRPr lang="zh-CN" altLang="en-US" sz="10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8549156-18A7-424B-864C-FC7DC71BF1AB}"/>
              </a:ext>
            </a:extLst>
          </p:cNvPr>
          <p:cNvSpPr/>
          <p:nvPr/>
        </p:nvSpPr>
        <p:spPr>
          <a:xfrm>
            <a:off x="8334078" y="4039009"/>
            <a:ext cx="1140643" cy="235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B8B545D-06CF-4B65-9717-B10ED12CFE92}"/>
              </a:ext>
            </a:extLst>
          </p:cNvPr>
          <p:cNvSpPr txBox="1"/>
          <p:nvPr/>
        </p:nvSpPr>
        <p:spPr>
          <a:xfrm>
            <a:off x="8345829" y="3982470"/>
            <a:ext cx="1140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Mental model design</a:t>
            </a:r>
            <a:endParaRPr lang="zh-CN" altLang="en-US" sz="10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EE211EB-75AD-4066-A0A5-65AB41E29AE2}"/>
              </a:ext>
            </a:extLst>
          </p:cNvPr>
          <p:cNvSpPr/>
          <p:nvPr/>
        </p:nvSpPr>
        <p:spPr>
          <a:xfrm>
            <a:off x="7528300" y="4125872"/>
            <a:ext cx="528053" cy="235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2A7F9A9-CA33-4BA9-AA1E-774C08887FC8}"/>
              </a:ext>
            </a:extLst>
          </p:cNvPr>
          <p:cNvSpPr txBox="1"/>
          <p:nvPr/>
        </p:nvSpPr>
        <p:spPr>
          <a:xfrm>
            <a:off x="7528300" y="3982470"/>
            <a:ext cx="654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No design</a:t>
            </a:r>
            <a:endParaRPr lang="zh-CN" altLang="en-US" sz="1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719B087-B5D5-4CE8-A582-1AF43D8F7415}"/>
              </a:ext>
            </a:extLst>
          </p:cNvPr>
          <p:cNvSpPr txBox="1"/>
          <p:nvPr/>
        </p:nvSpPr>
        <p:spPr>
          <a:xfrm rot="16200000">
            <a:off x="3331711" y="1702608"/>
            <a:ext cx="3421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Survival probability</a:t>
            </a:r>
            <a:endParaRPr lang="zh-CN" altLang="en-US" sz="16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376772D-3E5F-4508-8BA5-95D165B1B0C2}"/>
              </a:ext>
            </a:extLst>
          </p:cNvPr>
          <p:cNvSpPr/>
          <p:nvPr/>
        </p:nvSpPr>
        <p:spPr>
          <a:xfrm>
            <a:off x="7094452" y="3653234"/>
            <a:ext cx="3619894" cy="238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Days HabitLab remains installed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3" name="对话气泡: 矩形 22">
            <a:extLst>
              <a:ext uri="{FF2B5EF4-FFF2-40B4-BE49-F238E27FC236}">
                <a16:creationId xmlns:a16="http://schemas.microsoft.com/office/drawing/2014/main" id="{19AE67DB-4A75-4E31-9226-3F4DC58E50DB}"/>
              </a:ext>
            </a:extLst>
          </p:cNvPr>
          <p:cNvSpPr/>
          <p:nvPr/>
        </p:nvSpPr>
        <p:spPr>
          <a:xfrm>
            <a:off x="7694105" y="1012638"/>
            <a:ext cx="3561232" cy="238337"/>
          </a:xfrm>
          <a:prstGeom prst="wedgeRectCallout">
            <a:avLst>
              <a:gd name="adj1" fmla="val 61983"/>
              <a:gd name="adj2" fmla="val 783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User control: 78% after 7 days</a:t>
            </a:r>
            <a:endParaRPr lang="zh-CN" altLang="en-US" dirty="0"/>
          </a:p>
        </p:txBody>
      </p:sp>
      <p:sp>
        <p:nvSpPr>
          <p:cNvPr id="24" name="对话气泡: 矩形 23">
            <a:extLst>
              <a:ext uri="{FF2B5EF4-FFF2-40B4-BE49-F238E27FC236}">
                <a16:creationId xmlns:a16="http://schemas.microsoft.com/office/drawing/2014/main" id="{3E38D03F-077D-4869-BFB0-CF18817DF67E}"/>
              </a:ext>
            </a:extLst>
          </p:cNvPr>
          <p:cNvSpPr/>
          <p:nvPr/>
        </p:nvSpPr>
        <p:spPr>
          <a:xfrm>
            <a:off x="7694105" y="2289956"/>
            <a:ext cx="3542379" cy="238337"/>
          </a:xfrm>
          <a:prstGeom prst="wedgeRectCallout">
            <a:avLst>
              <a:gd name="adj1" fmla="val 64037"/>
              <a:gd name="adj2" fmla="val -640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None: 43% after 7 days</a:t>
            </a:r>
            <a:endParaRPr lang="zh-CN" altLang="en-US" dirty="0"/>
          </a:p>
        </p:txBody>
      </p:sp>
      <p:sp>
        <p:nvSpPr>
          <p:cNvPr id="25" name="对话气泡: 矩形 24">
            <a:extLst>
              <a:ext uri="{FF2B5EF4-FFF2-40B4-BE49-F238E27FC236}">
                <a16:creationId xmlns:a16="http://schemas.microsoft.com/office/drawing/2014/main" id="{D4A839F0-150A-48D8-97B2-42A8B2DC7BB4}"/>
              </a:ext>
            </a:extLst>
          </p:cNvPr>
          <p:cNvSpPr/>
          <p:nvPr/>
        </p:nvSpPr>
        <p:spPr>
          <a:xfrm>
            <a:off x="7705856" y="1499814"/>
            <a:ext cx="3561232" cy="238337"/>
          </a:xfrm>
          <a:prstGeom prst="wedgeRectCallout">
            <a:avLst>
              <a:gd name="adj1" fmla="val 61454"/>
              <a:gd name="adj2" fmla="val -99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Mental model: 78% after 7 days</a:t>
            </a:r>
            <a:endParaRPr lang="zh-CN" altLang="en-US" dirty="0"/>
          </a:p>
        </p:txBody>
      </p:sp>
      <p:sp>
        <p:nvSpPr>
          <p:cNvPr id="26" name="对话气泡: 矩形 25">
            <a:extLst>
              <a:ext uri="{FF2B5EF4-FFF2-40B4-BE49-F238E27FC236}">
                <a16:creationId xmlns:a16="http://schemas.microsoft.com/office/drawing/2014/main" id="{5B7BFC45-9E80-4B15-A9DA-9A8092FAB924}"/>
              </a:ext>
            </a:extLst>
          </p:cNvPr>
          <p:cNvSpPr/>
          <p:nvPr/>
        </p:nvSpPr>
        <p:spPr>
          <a:xfrm>
            <a:off x="5866270" y="1766084"/>
            <a:ext cx="1219447" cy="361700"/>
          </a:xfrm>
          <a:prstGeom prst="wedgeRectCallout">
            <a:avLst>
              <a:gd name="adj1" fmla="val 119186"/>
              <a:gd name="adj2" fmla="val 114625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Significant</a:t>
            </a:r>
            <a:endParaRPr lang="zh-CN" altLang="en-US" dirty="0"/>
          </a:p>
        </p:txBody>
      </p:sp>
      <p:sp>
        <p:nvSpPr>
          <p:cNvPr id="27" name="对话气泡: 矩形 26">
            <a:extLst>
              <a:ext uri="{FF2B5EF4-FFF2-40B4-BE49-F238E27FC236}">
                <a16:creationId xmlns:a16="http://schemas.microsoft.com/office/drawing/2014/main" id="{0B18C943-6441-43C5-B5F2-2D627F22EED1}"/>
              </a:ext>
            </a:extLst>
          </p:cNvPr>
          <p:cNvSpPr/>
          <p:nvPr/>
        </p:nvSpPr>
        <p:spPr>
          <a:xfrm>
            <a:off x="5866269" y="1766084"/>
            <a:ext cx="1219447" cy="361700"/>
          </a:xfrm>
          <a:prstGeom prst="wedgeRectCallout">
            <a:avLst>
              <a:gd name="adj1" fmla="val 100633"/>
              <a:gd name="adj2" fmla="val -91268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Significant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9044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064CDD4-03EA-40E1-AC4B-1ED04E23A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altLang="zh-CN" dirty="0">
                <a:solidFill>
                  <a:schemeClr val="accent1"/>
                </a:solidFill>
              </a:rPr>
              <a:t>Conclusions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CE440A-0449-4CC9-A2DD-35E5D3DB6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altLang="zh-CN" sz="2400" dirty="0"/>
              <a:t>Static interventions </a:t>
            </a:r>
            <a:r>
              <a:rPr lang="en-US" altLang="zh-CN" sz="2400" b="1" dirty="0"/>
              <a:t>decline in effectiveness </a:t>
            </a:r>
            <a:r>
              <a:rPr lang="en-US" altLang="zh-CN" sz="2400" dirty="0"/>
              <a:t>over time</a:t>
            </a:r>
          </a:p>
          <a:p>
            <a:r>
              <a:rPr lang="en-US" altLang="zh-CN" sz="2400" dirty="0"/>
              <a:t>Rotating interventions </a:t>
            </a:r>
            <a:r>
              <a:rPr lang="en-US" altLang="zh-CN" sz="2400" b="1" dirty="0"/>
              <a:t>improves effectiveness </a:t>
            </a:r>
            <a:r>
              <a:rPr lang="en-US" altLang="zh-CN" sz="2400" dirty="0"/>
              <a:t>but </a:t>
            </a:r>
            <a:r>
              <a:rPr lang="en-US" altLang="zh-CN" sz="2400" b="1" dirty="0"/>
              <a:t>increases attrition</a:t>
            </a:r>
          </a:p>
          <a:p>
            <a:r>
              <a:rPr lang="en-US" altLang="zh-CN" sz="2400" dirty="0"/>
              <a:t>Attrition may be due to </a:t>
            </a:r>
            <a:r>
              <a:rPr lang="en-US" altLang="zh-CN" sz="2400" b="1" dirty="0"/>
              <a:t>incorrect mental models</a:t>
            </a:r>
            <a:r>
              <a:rPr lang="en-US" altLang="zh-CN" sz="2400" dirty="0"/>
              <a:t> and lack of control</a:t>
            </a:r>
          </a:p>
          <a:p>
            <a:r>
              <a:rPr lang="en-US" altLang="zh-CN" sz="2400" dirty="0"/>
              <a:t>We can reduce attrition with a simple design that improves users’ mental models</a:t>
            </a:r>
            <a:endParaRPr lang="zh-CN" alt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FE7FC3-5669-4395-B177-A5811378CCBC}"/>
              </a:ext>
            </a:extLst>
          </p:cNvPr>
          <p:cNvSpPr txBox="1"/>
          <p:nvPr/>
        </p:nvSpPr>
        <p:spPr>
          <a:xfrm>
            <a:off x="641024" y="5733959"/>
            <a:ext cx="107127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Rotating online behavior change interventions increases effectiveness but also increases attrition</a:t>
            </a:r>
            <a:endParaRPr lang="en-US" altLang="zh-CN" sz="2200" dirty="0"/>
          </a:p>
          <a:p>
            <a:pPr algn="ctr"/>
            <a:r>
              <a:rPr lang="en-US" altLang="zh-CN" sz="2200" dirty="0"/>
              <a:t>Geza Kovacs geza@cs.stanford.edu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301990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0">
            <a:extLst>
              <a:ext uri="{FF2B5EF4-FFF2-40B4-BE49-F238E27FC236}">
                <a16:creationId xmlns:a16="http://schemas.microsoft.com/office/drawing/2014/main" id="{0700D48D-C9AA-4000-A912-29A4FEA98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5138" y="394887"/>
            <a:ext cx="5720862" cy="606822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054B2F9-77E9-4BA2-8D3B-2641ABF6B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604" y="1053042"/>
            <a:ext cx="4458424" cy="30683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700">
                <a:solidFill>
                  <a:srgbClr val="FFFFFF"/>
                </a:solidFill>
              </a:rPr>
              <a:t>Existing behavior change systems tend to use static interventions</a:t>
            </a: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0FFD3957-0D23-4202-A4C4-5DD95D8A7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9229" y="1058143"/>
            <a:ext cx="5390093" cy="1312716"/>
          </a:xfrm>
          <a:prstGeom prst="rect">
            <a:avLst/>
          </a:prstGeom>
        </p:spPr>
      </p:pic>
      <p:cxnSp>
        <p:nvCxnSpPr>
          <p:cNvPr id="26" name="Straight Connector 12">
            <a:extLst>
              <a:ext uri="{FF2B5EF4-FFF2-40B4-BE49-F238E27FC236}">
                <a16:creationId xmlns:a16="http://schemas.microsoft.com/office/drawing/2014/main" id="{805E69BC-D844-4AB5-9E35-ED458EE29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9184178" y="1874520"/>
            <a:ext cx="0" cy="310896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14">
            <a:extLst>
              <a:ext uri="{FF2B5EF4-FFF2-40B4-BE49-F238E27FC236}">
                <a16:creationId xmlns:a16="http://schemas.microsoft.com/office/drawing/2014/main" id="{4312C673-8179-457E-AD2A-D1FAE4CC9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14009" y="4201833"/>
            <a:ext cx="340042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StayFocusd CRX">
            <a:extLst>
              <a:ext uri="{FF2B5EF4-FFF2-40B4-BE49-F238E27FC236}">
                <a16:creationId xmlns:a16="http://schemas.microsoft.com/office/drawing/2014/main" id="{E4E363E0-8E50-4B35-A869-BD02C592D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270" y="3750733"/>
            <a:ext cx="4384010" cy="279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517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D86D2BE-7EE8-4CA3-81F1-C66292DA13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7" b="388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C5F930F-79BD-46E4-B892-6BDE70605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[RQ] Can a strategy of rotating interventions improve effectiveness?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44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B06C98-3889-40F9-B977-DCFF3A59EE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" b="-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C5F930F-79BD-46E4-B892-6BDE70605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5000" dirty="0">
                <a:solidFill>
                  <a:srgbClr val="FFFFFF"/>
                </a:solidFill>
              </a:rPr>
              <a:t>[H1] Static interventions suffer from decreased effectiveness over time</a:t>
            </a:r>
            <a:br>
              <a:rPr lang="en-US" altLang="zh-CN" sz="5000" dirty="0">
                <a:solidFill>
                  <a:srgbClr val="FFFFFF"/>
                </a:solidFill>
              </a:rPr>
            </a:br>
            <a:endParaRPr lang="en-US" altLang="zh-CN" sz="5000" dirty="0">
              <a:solidFill>
                <a:srgbClr val="FFFFFF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434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F618FE-2B24-4CDE-AE65-A2D83372AA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" r="8833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C5F930F-79BD-46E4-B892-6BDE70605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5600" dirty="0">
                <a:solidFill>
                  <a:srgbClr val="FFFFFF"/>
                </a:solidFill>
              </a:rPr>
              <a:t>[H2] Rotation will increase intervention effectiveness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4532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1788</Words>
  <Application>Microsoft Macintosh PowerPoint</Application>
  <PresentationFormat>宽屏</PresentationFormat>
  <Paragraphs>370</Paragraphs>
  <Slides>59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5" baseType="lpstr">
      <vt:lpstr>等线</vt:lpstr>
      <vt:lpstr>等线 (正文)</vt:lpstr>
      <vt:lpstr>等线 Light</vt:lpstr>
      <vt:lpstr>Arial</vt:lpstr>
      <vt:lpstr>Calibri</vt:lpstr>
      <vt:lpstr>Office 主题​​</vt:lpstr>
      <vt:lpstr>Rotating online behavior change interventions increases effectiveness but also increases attrition</vt:lpstr>
      <vt:lpstr>People spend increasing amounts of time online</vt:lpstr>
      <vt:lpstr>People struggle to reduce their time online</vt:lpstr>
      <vt:lpstr>Behavior change interventions suffer from declined engagement over time</vt:lpstr>
      <vt:lpstr>Novelty effects can provide temporary boosts in engagement</vt:lpstr>
      <vt:lpstr>Existing behavior change systems tend to use static interventions</vt:lpstr>
      <vt:lpstr>[RQ] Can a strategy of rotating interventions improve effectiveness?</vt:lpstr>
      <vt:lpstr>[H1] Static interventions suffer from decreased effectiveness over time </vt:lpstr>
      <vt:lpstr>[H2] Rotation will increase intervention effectiveness</vt:lpstr>
      <vt:lpstr>Why study novelty effects in online behavior change?</vt:lpstr>
      <vt:lpstr>PowerPoint 演示文稿</vt:lpstr>
      <vt:lpstr>PowerPoint 演示文稿</vt:lpstr>
      <vt:lpstr>Users select sites to reduce time on (goals)</vt:lpstr>
      <vt:lpstr>Interventions help reduce time on sites</vt:lpstr>
      <vt:lpstr>Design process for interventions</vt:lpstr>
      <vt:lpstr>PowerPoint 演示文稿</vt:lpstr>
      <vt:lpstr>PowerPoint 演示文稿</vt:lpstr>
      <vt:lpstr>PowerPoint 演示文稿</vt:lpstr>
      <vt:lpstr>PowerPoint 演示文稿</vt:lpstr>
      <vt:lpstr>30+ interventions available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Do static interventions decline in effectiveness over time?</vt:lpstr>
      <vt:lpstr>PowerPoint 演示文稿</vt:lpstr>
      <vt:lpstr>Does rotation reduce time spent?</vt:lpstr>
      <vt:lpstr>PowerPoint 演示文稿</vt:lpstr>
      <vt:lpstr>Does rotation increase attrition?</vt:lpstr>
      <vt:lpstr>Rotating interventions increases attrition</vt:lpstr>
      <vt:lpstr>Rotating interventions increases attrition</vt:lpstr>
      <vt:lpstr>Rotating interventions increases attrition</vt:lpstr>
      <vt:lpstr>Rotating interventions improves effectiveness but increases attrition</vt:lpstr>
      <vt:lpstr>PowerPoint 演示文稿</vt:lpstr>
      <vt:lpstr>PowerPoint 演示文稿</vt:lpstr>
      <vt:lpstr>PowerPoint 演示文稿</vt:lpstr>
      <vt:lpstr>Rotating between interventions increases attrition</vt:lpstr>
      <vt:lpstr>Rotating between interventions increases attrition</vt:lpstr>
      <vt:lpstr>Rotating between interventions increases attrition</vt:lpstr>
      <vt:lpstr>Rotating between interventions increases attrition</vt:lpstr>
      <vt:lpstr>Rotating between interventions increases attrition</vt:lpstr>
      <vt:lpstr>Rotating interventions itself causes attrition</vt:lpstr>
      <vt:lpstr>Collected uninstall feedback to understand reasons for attrition</vt:lpstr>
      <vt:lpstr>Collected uninstall feedback to understand reasons for attrition</vt:lpstr>
      <vt:lpstr>Why did rotating interventions increase attrition?</vt:lpstr>
      <vt:lpstr>Rotating interventions improves effectiveness but increases attrition</vt:lpstr>
      <vt:lpstr>Can we reduce attrition when intervention rotation happens?</vt:lpstr>
      <vt:lpstr>Mental model design</vt:lpstr>
      <vt:lpstr>User control design</vt:lpstr>
      <vt:lpstr>PowerPoint 演示文稿</vt:lpstr>
      <vt:lpstr>Mental model design reduces attrition by half</vt:lpstr>
      <vt:lpstr>Mental model design reduces attrition by half</vt:lpstr>
      <vt:lpstr>Mental model design reduces attrition by half</vt:lpstr>
      <vt:lpstr>Mental model design reduces attrition by half</vt:lpstr>
      <vt:lpstr>Mental model design reduces attrition by half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Rotating online behavior change interventions increases effectiveness but also increases attrition</dc:title>
  <dc:creator>Kovacs Geza</dc:creator>
  <cp:lastModifiedBy>Kovacs Geza</cp:lastModifiedBy>
  <cp:revision>1</cp:revision>
  <dcterms:created xsi:type="dcterms:W3CDTF">2018-11-01T20:17:57Z</dcterms:created>
  <dcterms:modified xsi:type="dcterms:W3CDTF">2019-05-20T07:49:09Z</dcterms:modified>
</cp:coreProperties>
</file>